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4B2FF5-A73F-4E58-B51F-23EEE8E5E498}">
  <a:tblStyle styleId="{B74B2FF5-A73F-4E58-B51F-23EEE8E5E4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D55EEC-3466-4307-92CF-0F268289A331}"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08"/>
    <p:restoredTop sz="94688"/>
  </p:normalViewPr>
  <p:slideViewPr>
    <p:cSldViewPr snapToGrid="0">
      <p:cViewPr varScale="1">
        <p:scale>
          <a:sx n="128" d="100"/>
          <a:sy n="128" d="100"/>
        </p:scale>
        <p:origin x="62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22bb1c235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22bb1c23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2a14356d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2a14356d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d2b4d5e0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d2b4d5e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d2a14356d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d2a14356d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d2b4d5e0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d2b4d5e0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d2a14356d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d2a14356d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d2a14356d_0_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d2a14356d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d2a14356d_0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d2a14356d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d2a14356d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d2a14356d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3d672b82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3d672b8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d2a14356d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d2a14356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100"/>
              <a:buFont typeface="Arial"/>
              <a:buNone/>
            </a:pPr>
            <a:r>
              <a:rPr lang="en" sz="1200">
                <a:latin typeface="Lato"/>
                <a:ea typeface="Lato"/>
                <a:cs typeface="Lato"/>
                <a:sym typeface="Lato"/>
              </a:rPr>
              <a:t>We were provided with data from the city of Montreal and given the mission to help the Fire Department in the combat of fire. Although we knew we did not have enough data and that this was a hypothetical problem with a tight deadline, we benefited from a fruitful, productive teamwork without whose support and commitment this project would not have been possible.</a:t>
            </a:r>
            <a:endParaRPr sz="1200">
              <a:latin typeface="Lato"/>
              <a:ea typeface="Lato"/>
              <a:cs typeface="Lato"/>
              <a:sym typeface="Lato"/>
            </a:endParaRPr>
          </a:p>
          <a:p>
            <a:pPr marL="0" lvl="0" indent="0" algn="just" rtl="0">
              <a:lnSpc>
                <a:spcPct val="115000"/>
              </a:lnSpc>
              <a:spcBef>
                <a:spcPts val="0"/>
              </a:spcBef>
              <a:spcAft>
                <a:spcPts val="0"/>
              </a:spcAft>
              <a:buClr>
                <a:srgbClr val="000000"/>
              </a:buClr>
              <a:buSzPts val="1100"/>
              <a:buFont typeface="Arial"/>
              <a:buNone/>
            </a:pPr>
            <a:endParaRPr sz="1200">
              <a:latin typeface="Lato"/>
              <a:ea typeface="Lato"/>
              <a:cs typeface="Lato"/>
              <a:sym typeface="Lato"/>
            </a:endParaRPr>
          </a:p>
          <a:p>
            <a:pPr marL="0" lvl="0" indent="0" algn="just" rtl="0">
              <a:lnSpc>
                <a:spcPct val="115000"/>
              </a:lnSpc>
              <a:spcBef>
                <a:spcPts val="0"/>
              </a:spcBef>
              <a:spcAft>
                <a:spcPts val="0"/>
              </a:spcAft>
              <a:buClr>
                <a:srgbClr val="000000"/>
              </a:buClr>
              <a:buSzPts val="1100"/>
              <a:buFont typeface="Arial"/>
              <a:buNone/>
            </a:pPr>
            <a:r>
              <a:rPr lang="en" sz="1200">
                <a:latin typeface="Lato"/>
                <a:ea typeface="Lato"/>
                <a:cs typeface="Lato"/>
                <a:sym typeface="Lato"/>
              </a:rPr>
              <a:t>We were able to design two different approaches that focused on prediction and prevention of fire based on the same principles although using varied techniques to leverage the data, and looking at different aspects of the properties located closed to the incidents. Both models were able to yield good results -</a:t>
            </a:r>
            <a:r>
              <a:rPr lang="en" sz="1200" b="1">
                <a:latin typeface="Lato"/>
                <a:ea typeface="Lato"/>
                <a:cs typeface="Lato"/>
                <a:sym typeface="Lato"/>
              </a:rPr>
              <a:t> the first one</a:t>
            </a:r>
            <a:r>
              <a:rPr lang="en" sz="1200">
                <a:latin typeface="Lato"/>
                <a:ea typeface="Lato"/>
                <a:cs typeface="Lato"/>
                <a:sym typeface="Lato"/>
              </a:rPr>
              <a:t> predicting fire risk level of houses based on distance from incidents and</a:t>
            </a:r>
            <a:r>
              <a:rPr lang="en" sz="1200" b="1">
                <a:latin typeface="Lato"/>
                <a:ea typeface="Lato"/>
                <a:cs typeface="Lato"/>
                <a:sym typeface="Lato"/>
              </a:rPr>
              <a:t> the second</a:t>
            </a:r>
            <a:r>
              <a:rPr lang="en" sz="1200">
                <a:latin typeface="Lato"/>
                <a:ea typeface="Lato"/>
                <a:cs typeface="Lato"/>
                <a:sym typeface="Lato"/>
              </a:rPr>
              <a:t> predicting the likelihood of fire in a specific intersection in the next 6-month period based on the location history and characteristics.</a:t>
            </a:r>
            <a:endParaRPr sz="1200">
              <a:latin typeface="Lato"/>
              <a:ea typeface="Lato"/>
              <a:cs typeface="Lato"/>
              <a:sym typeface="Lato"/>
            </a:endParaRPr>
          </a:p>
          <a:p>
            <a:pPr marL="0" lvl="0" indent="0" algn="just" rtl="0">
              <a:lnSpc>
                <a:spcPct val="115000"/>
              </a:lnSpc>
              <a:spcBef>
                <a:spcPts val="0"/>
              </a:spcBef>
              <a:spcAft>
                <a:spcPts val="0"/>
              </a:spcAft>
              <a:buClr>
                <a:srgbClr val="000000"/>
              </a:buClr>
              <a:buSzPts val="1100"/>
              <a:buFont typeface="Arial"/>
              <a:buNone/>
            </a:pPr>
            <a:endParaRPr sz="1200">
              <a:latin typeface="Lato"/>
              <a:ea typeface="Lato"/>
              <a:cs typeface="Lato"/>
              <a:sym typeface="Lato"/>
            </a:endParaRPr>
          </a:p>
          <a:p>
            <a:pPr marL="0" lvl="0" indent="0" algn="just" rtl="0">
              <a:lnSpc>
                <a:spcPct val="115000"/>
              </a:lnSpc>
              <a:spcBef>
                <a:spcPts val="0"/>
              </a:spcBef>
              <a:spcAft>
                <a:spcPts val="0"/>
              </a:spcAft>
              <a:buClr>
                <a:srgbClr val="000000"/>
              </a:buClr>
              <a:buSzPts val="1100"/>
              <a:buFont typeface="Arial"/>
              <a:buNone/>
            </a:pPr>
            <a:r>
              <a:rPr lang="en" sz="1200">
                <a:latin typeface="Lato"/>
                <a:ea typeface="Lato"/>
                <a:cs typeface="Lato"/>
                <a:sym typeface="Lato"/>
              </a:rPr>
              <a:t>During the project the team was able to test external data e.g. weather data - that was in the end discarded, and add more important and relevant data like crime information, data from Census Canada, to enrich the models. Due to data constraints we had to make a lot of assumptions but we believe they do not invalidate the results achieved for the purposes of this capstone project.</a:t>
            </a:r>
            <a:endParaRPr sz="1200">
              <a:latin typeface="Lato"/>
              <a:ea typeface="Lato"/>
              <a:cs typeface="Lato"/>
              <a:sym typeface="Lato"/>
            </a:endParaRPr>
          </a:p>
          <a:p>
            <a:pPr marL="0" lvl="0" indent="0" algn="just" rtl="0">
              <a:lnSpc>
                <a:spcPct val="115000"/>
              </a:lnSpc>
              <a:spcBef>
                <a:spcPts val="0"/>
              </a:spcBef>
              <a:spcAft>
                <a:spcPts val="0"/>
              </a:spcAft>
              <a:buClr>
                <a:srgbClr val="000000"/>
              </a:buClr>
              <a:buSzPts val="1100"/>
              <a:buFont typeface="Arial"/>
              <a:buNone/>
            </a:pPr>
            <a:endParaRPr sz="120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200" b="1">
                <a:latin typeface="Lato"/>
                <a:ea typeface="Lato"/>
                <a:cs typeface="Lato"/>
                <a:sym typeface="Lato"/>
              </a:rPr>
              <a:t>Finally we believe that this work,</a:t>
            </a:r>
            <a:r>
              <a:rPr lang="en" sz="1200">
                <a:latin typeface="Lato"/>
                <a:ea typeface="Lato"/>
                <a:cs typeface="Lato"/>
                <a:sym typeface="Lato"/>
              </a:rPr>
              <a:t>  along with the other deliverables produced, if leveraged with more and real data, would prove to be useful for the Fire Department as a tool to improve public safety, resources planning and allocation, and detect and combat fires in the city of Montreal. </a:t>
            </a:r>
            <a:endParaRPr sz="1200">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2a14356d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2a14356d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d2b4d5e00_6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d2b4d5e00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d2b4d5e00_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d2b4d5e00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d2a14356d_0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d2a14356d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43d672b8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43d672b8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d2b4d5e00_6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d2b4d5e00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d2b4d5e00_6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d2b4d5e00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d2a14356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d2a14356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d2a14356d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d2a14356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d2a14356d_0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d2a14356d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d2a14356d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d2a14356d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d2a14356d_0_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d2a14356d_0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d2a14356d_0_7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d2a14356d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d2a14356d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d2a14356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hyperlink" Target="https://us-central1-mcgillcapstone.cloudfunctions.net/launch_prediction" TargetMode="External"/><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donnees.ville.montreal.qc.ca/dataset/interventions-service-securite-incendie-montreal" TargetMode="External"/><Relationship Id="rId4" Type="http://schemas.openxmlformats.org/officeDocument/2006/relationships/hyperlink" Target="http://ville.montreal.qc.ca/portal/page?_pageid=6897,68149701&amp;_dad=portal&amp;_schema=PORTAL" TargetMode="External"/><Relationship Id="rId5" Type="http://schemas.openxmlformats.org/officeDocument/2006/relationships/hyperlink" Target="http://donnees.ville.montreal.qc.ca/dataset/actes-criminels" TargetMode="External"/><Relationship Id="rId6" Type="http://schemas.openxmlformats.org/officeDocument/2006/relationships/hyperlink" Target="http://donnees.ville.montreal.qc.ca/dataset/unites-evaluation-fonciere" TargetMode="External"/><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4"/>
          <p:cNvGrpSpPr/>
          <p:nvPr/>
        </p:nvGrpSpPr>
        <p:grpSpPr>
          <a:xfrm>
            <a:off x="0" y="0"/>
            <a:ext cx="9144000" cy="5143501"/>
            <a:chOff x="0" y="0"/>
            <a:chExt cx="9144000" cy="5143501"/>
          </a:xfrm>
        </p:grpSpPr>
        <p:pic>
          <p:nvPicPr>
            <p:cNvPr id="90" name="Google Shape;90;p14"/>
            <p:cNvPicPr preferRelativeResize="0"/>
            <p:nvPr/>
          </p:nvPicPr>
          <p:blipFill rotWithShape="1">
            <a:blip r:embed="rId3">
              <a:alphaModFix/>
            </a:blip>
            <a:srcRect t="29955" b="7"/>
            <a:stretch/>
          </p:blipFill>
          <p:spPr>
            <a:xfrm>
              <a:off x="0" y="0"/>
              <a:ext cx="9143997" cy="4493352"/>
            </a:xfrm>
            <a:prstGeom prst="rect">
              <a:avLst/>
            </a:prstGeom>
            <a:noFill/>
            <a:ln>
              <a:noFill/>
            </a:ln>
          </p:spPr>
        </p:pic>
        <p:pic>
          <p:nvPicPr>
            <p:cNvPr id="91" name="Google Shape;91;p14"/>
            <p:cNvPicPr preferRelativeResize="0"/>
            <p:nvPr/>
          </p:nvPicPr>
          <p:blipFill rotWithShape="1">
            <a:blip r:embed="rId4">
              <a:alphaModFix/>
            </a:blip>
            <a:srcRect r="6164"/>
            <a:stretch/>
          </p:blipFill>
          <p:spPr>
            <a:xfrm>
              <a:off x="0" y="4368875"/>
              <a:ext cx="9144000" cy="774626"/>
            </a:xfrm>
            <a:prstGeom prst="rect">
              <a:avLst/>
            </a:prstGeom>
            <a:noFill/>
            <a:ln>
              <a:noFill/>
            </a:ln>
          </p:spPr>
        </p:pic>
      </p:grpSp>
      <p:sp>
        <p:nvSpPr>
          <p:cNvPr id="92" name="Google Shape;92;p14"/>
          <p:cNvSpPr txBox="1"/>
          <p:nvPr/>
        </p:nvSpPr>
        <p:spPr>
          <a:xfrm>
            <a:off x="108650" y="160500"/>
            <a:ext cx="31524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lt1"/>
                </a:solidFill>
                <a:latin typeface="Raleway"/>
                <a:ea typeface="Raleway"/>
                <a:cs typeface="Raleway"/>
                <a:sym typeface="Raleway"/>
              </a:rPr>
              <a:t>AI Explorers</a:t>
            </a:r>
            <a:endParaRPr sz="3600" b="1">
              <a:solidFill>
                <a:schemeClr val="lt1"/>
              </a:solidFill>
              <a:latin typeface="Raleway"/>
              <a:ea typeface="Raleway"/>
              <a:cs typeface="Raleway"/>
              <a:sym typeface="Raleway"/>
            </a:endParaRPr>
          </a:p>
        </p:txBody>
      </p:sp>
      <p:sp>
        <p:nvSpPr>
          <p:cNvPr id="93" name="Google Shape;93;p14"/>
          <p:cNvSpPr txBox="1"/>
          <p:nvPr/>
        </p:nvSpPr>
        <p:spPr>
          <a:xfrm>
            <a:off x="76200" y="3769838"/>
            <a:ext cx="1644000" cy="78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600" b="1">
                <a:solidFill>
                  <a:schemeClr val="lt1"/>
                </a:solidFill>
                <a:latin typeface="Raleway"/>
                <a:ea typeface="Raleway"/>
                <a:cs typeface="Raleway"/>
                <a:sym typeface="Raleway"/>
              </a:rPr>
              <a:t>Leidy</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94" name="Google Shape;94;p14"/>
          <p:cNvSpPr txBox="1"/>
          <p:nvPr/>
        </p:nvSpPr>
        <p:spPr>
          <a:xfrm>
            <a:off x="1749956" y="3769856"/>
            <a:ext cx="1994400" cy="78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600" b="1">
                <a:solidFill>
                  <a:schemeClr val="lt1"/>
                </a:solidFill>
                <a:latin typeface="Raleway"/>
                <a:ea typeface="Raleway"/>
                <a:cs typeface="Raleway"/>
                <a:sym typeface="Raleway"/>
              </a:rPr>
              <a:t>Andres</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95" name="Google Shape;95;p14"/>
          <p:cNvSpPr txBox="1"/>
          <p:nvPr/>
        </p:nvSpPr>
        <p:spPr>
          <a:xfrm>
            <a:off x="7413525" y="3769850"/>
            <a:ext cx="1644000" cy="78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600" b="1">
                <a:solidFill>
                  <a:schemeClr val="lt1"/>
                </a:solidFill>
                <a:latin typeface="Raleway"/>
                <a:ea typeface="Raleway"/>
                <a:cs typeface="Raleway"/>
                <a:sym typeface="Raleway"/>
              </a:rPr>
              <a:t>Hesheng</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96" name="Google Shape;96;p14"/>
          <p:cNvSpPr txBox="1"/>
          <p:nvPr/>
        </p:nvSpPr>
        <p:spPr>
          <a:xfrm>
            <a:off x="3774113" y="3769838"/>
            <a:ext cx="1644000" cy="78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600" b="1">
                <a:solidFill>
                  <a:schemeClr val="lt1"/>
                </a:solidFill>
                <a:latin typeface="Raleway"/>
                <a:ea typeface="Raleway"/>
                <a:cs typeface="Raleway"/>
                <a:sym typeface="Raleway"/>
              </a:rPr>
              <a:t>Dimitris</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97" name="Google Shape;97;p14"/>
          <p:cNvSpPr txBox="1"/>
          <p:nvPr/>
        </p:nvSpPr>
        <p:spPr>
          <a:xfrm>
            <a:off x="5447869" y="3769850"/>
            <a:ext cx="1935900" cy="7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Raleway"/>
                <a:ea typeface="Raleway"/>
                <a:cs typeface="Raleway"/>
                <a:sym typeface="Raleway"/>
              </a:rPr>
              <a:t>Carlos</a:t>
            </a:r>
            <a:endParaRPr>
              <a:solidFill>
                <a:schemeClr val="lt1"/>
              </a:solidFill>
            </a:endParaRPr>
          </a:p>
          <a:p>
            <a:pPr marL="0" marR="0" lvl="0" indent="0" algn="ctr" rtl="0">
              <a:lnSpc>
                <a:spcPct val="100000"/>
              </a:lnSpc>
              <a:spcBef>
                <a:spcPts val="0"/>
              </a:spcBef>
              <a:spcAft>
                <a:spcPts val="0"/>
              </a:spcAft>
              <a:buClr>
                <a:srgbClr val="000000"/>
              </a:buClr>
              <a:buSzPts val="1100"/>
              <a:buFont typeface="Arial"/>
              <a:buNone/>
            </a:pPr>
            <a:endParaRPr>
              <a:solidFill>
                <a:schemeClr val="lt1"/>
              </a:solidFill>
            </a:endParaRPr>
          </a:p>
        </p:txBody>
      </p:sp>
      <p:sp>
        <p:nvSpPr>
          <p:cNvPr id="98" name="Google Shape;98;p14"/>
          <p:cNvSpPr txBox="1"/>
          <p:nvPr/>
        </p:nvSpPr>
        <p:spPr>
          <a:xfrm>
            <a:off x="108650" y="3284700"/>
            <a:ext cx="27807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i="1">
                <a:solidFill>
                  <a:schemeClr val="lt1"/>
                </a:solidFill>
                <a:latin typeface="Raleway"/>
                <a:ea typeface="Raleway"/>
                <a:cs typeface="Raleway"/>
                <a:sym typeface="Raleway"/>
              </a:rPr>
              <a:t>Starring:</a:t>
            </a:r>
            <a:endParaRPr sz="2600" i="1">
              <a:solidFill>
                <a:schemeClr val="lt1"/>
              </a:solidFill>
              <a:latin typeface="Raleway"/>
              <a:ea typeface="Raleway"/>
              <a:cs typeface="Raleway"/>
              <a:sym typeface="Raleway"/>
            </a:endParaRPr>
          </a:p>
        </p:txBody>
      </p:sp>
      <p:sp>
        <p:nvSpPr>
          <p:cNvPr id="99" name="Google Shape;99;p14"/>
          <p:cNvSpPr txBox="1"/>
          <p:nvPr/>
        </p:nvSpPr>
        <p:spPr>
          <a:xfrm>
            <a:off x="5160425" y="4699200"/>
            <a:ext cx="44619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“...to boldly go where no one has gone before”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01 - FINDINGS &amp; RESULTS</a:t>
            </a:r>
            <a:endParaRPr sz="3000"/>
          </a:p>
        </p:txBody>
      </p:sp>
      <p:cxnSp>
        <p:nvCxnSpPr>
          <p:cNvPr id="240" name="Google Shape;240;p23"/>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241" name="Google Shape;241;p23"/>
          <p:cNvSpPr txBox="1"/>
          <p:nvPr/>
        </p:nvSpPr>
        <p:spPr>
          <a:xfrm>
            <a:off x="852075" y="964887"/>
            <a:ext cx="7169700" cy="11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House Risk Level - based on distance from fire incident</a:t>
            </a:r>
            <a:endParaRPr sz="1800" b="1">
              <a:latin typeface="Lato"/>
              <a:ea typeface="Lato"/>
              <a:cs typeface="Lato"/>
              <a:sym typeface="Lato"/>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 sz="1800">
                <a:solidFill>
                  <a:srgbClr val="434343"/>
                </a:solidFill>
                <a:latin typeface="Lato"/>
                <a:ea typeface="Lato"/>
                <a:cs typeface="Lato"/>
                <a:sym typeface="Lato"/>
              </a:rPr>
              <a:t>The threshold for cutting 5% higher risk level houses is 9.2</a:t>
            </a:r>
            <a:endParaRPr sz="1800">
              <a:solidFill>
                <a:srgbClr val="434343"/>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graphicFrame>
        <p:nvGraphicFramePr>
          <p:cNvPr id="242" name="Google Shape;242;p23"/>
          <p:cNvGraphicFramePr/>
          <p:nvPr/>
        </p:nvGraphicFramePr>
        <p:xfrm>
          <a:off x="1557475" y="2214825"/>
          <a:ext cx="4953025" cy="2441358"/>
        </p:xfrm>
        <a:graphic>
          <a:graphicData uri="http://schemas.openxmlformats.org/drawingml/2006/table">
            <a:tbl>
              <a:tblPr>
                <a:noFill/>
                <a:tableStyleId>{B74B2FF5-A73F-4E58-B51F-23EEE8E5E498}</a:tableStyleId>
              </a:tblPr>
              <a:tblGrid>
                <a:gridCol w="1320525"/>
                <a:gridCol w="1816250"/>
                <a:gridCol w="1816250"/>
              </a:tblGrid>
              <a:tr h="327250">
                <a:tc>
                  <a:txBody>
                    <a:bodyPr/>
                    <a:lstStyle/>
                    <a:p>
                      <a:pPr marL="0" lvl="0" indent="0" algn="l" rtl="0">
                        <a:spcBef>
                          <a:spcPts val="0"/>
                        </a:spcBef>
                        <a:spcAft>
                          <a:spcPts val="0"/>
                        </a:spcAft>
                        <a:buNone/>
                      </a:pPr>
                      <a:endParaRPr sz="1800">
                        <a:solidFill>
                          <a:srgbClr val="434343"/>
                        </a:solidFill>
                        <a:latin typeface="Calibri"/>
                        <a:ea typeface="Calibri"/>
                        <a:cs typeface="Calibri"/>
                        <a:sym typeface="Calibri"/>
                      </a:endParaRPr>
                    </a:p>
                  </a:txBody>
                  <a:tcPr marL="91425" marR="91425" marT="91425" marB="91425">
                    <a:solidFill>
                      <a:srgbClr val="CFE2F3"/>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34343"/>
                          </a:solidFill>
                          <a:latin typeface="Calibri"/>
                          <a:ea typeface="Calibri"/>
                          <a:cs typeface="Calibri"/>
                          <a:sym typeface="Calibri"/>
                        </a:rPr>
                        <a:t>Predict Not High Risk</a:t>
                      </a:r>
                      <a:endParaRPr sz="1800" b="1">
                        <a:solidFill>
                          <a:srgbClr val="434343"/>
                        </a:solidFill>
                        <a:latin typeface="Calibri"/>
                        <a:ea typeface="Calibri"/>
                        <a:cs typeface="Calibri"/>
                        <a:sym typeface="Calibri"/>
                      </a:endParaRPr>
                    </a:p>
                  </a:txBody>
                  <a:tcPr marL="91425" marR="91425" marT="91425" marB="91425">
                    <a:solidFill>
                      <a:srgbClr val="CFE2F3"/>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34343"/>
                          </a:solidFill>
                          <a:latin typeface="Calibri"/>
                          <a:ea typeface="Calibri"/>
                          <a:cs typeface="Calibri"/>
                          <a:sym typeface="Calibri"/>
                        </a:rPr>
                        <a:t>Predict High Risk</a:t>
                      </a:r>
                      <a:endParaRPr sz="1800" b="1">
                        <a:solidFill>
                          <a:srgbClr val="434343"/>
                        </a:solidFill>
                        <a:latin typeface="Calibri"/>
                        <a:ea typeface="Calibri"/>
                        <a:cs typeface="Calibri"/>
                        <a:sym typeface="Calibri"/>
                      </a:endParaRPr>
                    </a:p>
                    <a:p>
                      <a:pPr marL="0" lvl="0" indent="0" algn="l" rtl="0">
                        <a:spcBef>
                          <a:spcPts val="0"/>
                        </a:spcBef>
                        <a:spcAft>
                          <a:spcPts val="0"/>
                        </a:spcAft>
                        <a:buNone/>
                      </a:pPr>
                      <a:endParaRPr sz="1800" b="1">
                        <a:solidFill>
                          <a:srgbClr val="434343"/>
                        </a:solidFill>
                        <a:latin typeface="Calibri"/>
                        <a:ea typeface="Calibri"/>
                        <a:cs typeface="Calibri"/>
                        <a:sym typeface="Calibri"/>
                      </a:endParaRPr>
                    </a:p>
                  </a:txBody>
                  <a:tcPr marL="91425" marR="91425" marT="91425" marB="91425">
                    <a:solidFill>
                      <a:srgbClr val="CFE2F3"/>
                    </a:solidFill>
                  </a:tcPr>
                </a:tc>
              </a:tr>
              <a:tr h="327250">
                <a:tc>
                  <a:txBody>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34343"/>
                          </a:solidFill>
                          <a:latin typeface="Calibri"/>
                          <a:ea typeface="Calibri"/>
                          <a:cs typeface="Calibri"/>
                          <a:sym typeface="Calibri"/>
                        </a:rPr>
                        <a:t>Actual Not High Risk</a:t>
                      </a:r>
                      <a:endParaRPr sz="1800" b="1">
                        <a:solidFill>
                          <a:srgbClr val="434343"/>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2400">
                          <a:solidFill>
                            <a:srgbClr val="434343"/>
                          </a:solidFill>
                          <a:latin typeface="Calibri"/>
                          <a:ea typeface="Calibri"/>
                          <a:cs typeface="Calibri"/>
                          <a:sym typeface="Calibri"/>
                        </a:rPr>
                        <a:t>781</a:t>
                      </a:r>
                      <a:endParaRPr sz="2400">
                        <a:solidFill>
                          <a:srgbClr val="434343"/>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2400">
                          <a:solidFill>
                            <a:srgbClr val="434343"/>
                          </a:solidFill>
                          <a:latin typeface="Calibri"/>
                          <a:ea typeface="Calibri"/>
                          <a:cs typeface="Calibri"/>
                          <a:sym typeface="Calibri"/>
                        </a:rPr>
                        <a:t>23</a:t>
                      </a:r>
                      <a:endParaRPr sz="2400">
                        <a:solidFill>
                          <a:srgbClr val="434343"/>
                        </a:solidFill>
                        <a:latin typeface="Calibri"/>
                        <a:ea typeface="Calibri"/>
                        <a:cs typeface="Calibri"/>
                        <a:sym typeface="Calibri"/>
                      </a:endParaRPr>
                    </a:p>
                  </a:txBody>
                  <a:tcPr marL="91425" marR="91425" marT="91425" marB="91425"/>
                </a:tc>
              </a:tr>
              <a:tr h="327250">
                <a:tc>
                  <a:txBody>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34343"/>
                          </a:solidFill>
                          <a:latin typeface="Calibri"/>
                          <a:ea typeface="Calibri"/>
                          <a:cs typeface="Calibri"/>
                          <a:sym typeface="Calibri"/>
                        </a:rPr>
                        <a:t>Actual High Risk</a:t>
                      </a:r>
                      <a:endParaRPr sz="1800" b="1">
                        <a:solidFill>
                          <a:srgbClr val="434343"/>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2400">
                          <a:solidFill>
                            <a:srgbClr val="434343"/>
                          </a:solidFill>
                          <a:latin typeface="Calibri"/>
                          <a:ea typeface="Calibri"/>
                          <a:cs typeface="Calibri"/>
                          <a:sym typeface="Calibri"/>
                        </a:rPr>
                        <a:t>25</a:t>
                      </a:r>
                      <a:endParaRPr sz="2400">
                        <a:solidFill>
                          <a:srgbClr val="434343"/>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2400">
                          <a:solidFill>
                            <a:srgbClr val="434343"/>
                          </a:solidFill>
                          <a:latin typeface="Calibri"/>
                          <a:ea typeface="Calibri"/>
                          <a:cs typeface="Calibri"/>
                          <a:sym typeface="Calibri"/>
                        </a:rPr>
                        <a:t>29</a:t>
                      </a:r>
                      <a:endParaRPr sz="2400">
                        <a:solidFill>
                          <a:srgbClr val="434343"/>
                        </a:solidFill>
                        <a:latin typeface="Calibri"/>
                        <a:ea typeface="Calibri"/>
                        <a:cs typeface="Calibri"/>
                        <a:sym typeface="Calibri"/>
                      </a:endParaRPr>
                    </a:p>
                  </a:txBody>
                  <a:tcPr marL="91425" marR="91425" marT="91425" marB="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ASSUMPTIONS</a:t>
            </a:r>
            <a:endParaRPr sz="3000"/>
          </a:p>
        </p:txBody>
      </p:sp>
      <p:cxnSp>
        <p:nvCxnSpPr>
          <p:cNvPr id="249" name="Google Shape;249;p24"/>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250" name="Google Shape;250;p24"/>
          <p:cNvSpPr/>
          <p:nvPr/>
        </p:nvSpPr>
        <p:spPr>
          <a:xfrm>
            <a:off x="323364" y="990832"/>
            <a:ext cx="8235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51" name="Google Shape;251;p24"/>
          <p:cNvSpPr txBox="1"/>
          <p:nvPr/>
        </p:nvSpPr>
        <p:spPr>
          <a:xfrm>
            <a:off x="1264225" y="866125"/>
            <a:ext cx="7443600" cy="42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Six Months Fire Predictor Modeling</a:t>
            </a:r>
            <a:endParaRPr sz="1800" b="1">
              <a:latin typeface="Lato"/>
              <a:ea typeface="Lato"/>
              <a:cs typeface="Lato"/>
              <a:sym typeface="Lato"/>
            </a:endParaRPr>
          </a:p>
          <a:p>
            <a:pPr marL="0" lvl="0" indent="0" algn="l" rtl="0">
              <a:spcBef>
                <a:spcPts val="0"/>
              </a:spcBef>
              <a:spcAft>
                <a:spcPts val="0"/>
              </a:spcAft>
              <a:buNone/>
            </a:pPr>
            <a:r>
              <a:rPr lang="en" sz="1800" b="1">
                <a:latin typeface="Lato"/>
                <a:ea typeface="Lato"/>
                <a:cs typeface="Lato"/>
                <a:sym typeface="Lato"/>
              </a:rPr>
              <a:t> </a:t>
            </a:r>
            <a:endParaRPr sz="1800"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Assumed that the data from Census Canada is smoothly distributed across the boroughs</a:t>
            </a:r>
            <a:endParaRPr>
              <a:latin typeface="Lato"/>
              <a:ea typeface="Lato"/>
              <a:cs typeface="Lato"/>
              <a:sym typeface="Lato"/>
            </a:endParaRPr>
          </a:p>
          <a:p>
            <a:pPr marL="457200" lvl="0" indent="0" algn="l" rtl="0">
              <a:spcBef>
                <a:spcPts val="0"/>
              </a:spcBef>
              <a:spcAft>
                <a:spcPts val="0"/>
              </a:spcAft>
              <a:buNone/>
            </a:pPr>
            <a:r>
              <a:rPr lang="en">
                <a:latin typeface="Lato"/>
                <a:ea typeface="Lato"/>
                <a:cs typeface="Lato"/>
                <a:sym typeface="Lato"/>
              </a:rPr>
              <a:t>as show here:  (</a:t>
            </a:r>
            <a:r>
              <a:rPr lang="en" sz="1200" i="1"/>
              <a:t>We actually used values from 4 boroughs, but here we show only 2 for simplicity</a:t>
            </a:r>
            <a:r>
              <a:rPr lang="en">
                <a:latin typeface="Lato"/>
                <a:ea typeface="Lato"/>
                <a:cs typeface="Lato"/>
                <a:sym typeface="Lato"/>
              </a:rPr>
              <a:t>)</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The model used 6 months of historical (past) data and looked 6 months into the future</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grpSp>
        <p:nvGrpSpPr>
          <p:cNvPr id="252" name="Google Shape;252;p24"/>
          <p:cNvGrpSpPr/>
          <p:nvPr/>
        </p:nvGrpSpPr>
        <p:grpSpPr>
          <a:xfrm>
            <a:off x="862713" y="2117975"/>
            <a:ext cx="7962338" cy="1023875"/>
            <a:chOff x="862713" y="1813175"/>
            <a:chExt cx="7962338" cy="1023875"/>
          </a:xfrm>
        </p:grpSpPr>
        <p:sp>
          <p:nvSpPr>
            <p:cNvPr id="253" name="Google Shape;253;p24"/>
            <p:cNvSpPr/>
            <p:nvPr/>
          </p:nvSpPr>
          <p:spPr>
            <a:xfrm>
              <a:off x="1381450" y="1863250"/>
              <a:ext cx="7443600" cy="973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24"/>
            <p:cNvGrpSpPr/>
            <p:nvPr/>
          </p:nvGrpSpPr>
          <p:grpSpPr>
            <a:xfrm>
              <a:off x="862713" y="1813175"/>
              <a:ext cx="7656838" cy="736525"/>
              <a:chOff x="1015113" y="2194175"/>
              <a:chExt cx="7656838" cy="736525"/>
            </a:xfrm>
          </p:grpSpPr>
          <p:pic>
            <p:nvPicPr>
              <p:cNvPr id="255" name="Google Shape;255;p24"/>
              <p:cNvPicPr preferRelativeResize="0"/>
              <p:nvPr/>
            </p:nvPicPr>
            <p:blipFill>
              <a:blip r:embed="rId3">
                <a:alphaModFix/>
              </a:blip>
              <a:stretch>
                <a:fillRect/>
              </a:stretch>
            </p:blipFill>
            <p:spPr>
              <a:xfrm>
                <a:off x="2372749" y="2386788"/>
                <a:ext cx="421925" cy="369925"/>
              </a:xfrm>
              <a:prstGeom prst="rect">
                <a:avLst/>
              </a:prstGeom>
              <a:noFill/>
              <a:ln>
                <a:noFill/>
              </a:ln>
            </p:spPr>
          </p:pic>
          <p:sp>
            <p:nvSpPr>
              <p:cNvPr id="256" name="Google Shape;256;p24"/>
              <p:cNvSpPr txBox="1"/>
              <p:nvPr/>
            </p:nvSpPr>
            <p:spPr>
              <a:xfrm>
                <a:off x="1015113" y="2604300"/>
                <a:ext cx="2882400" cy="3264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a:latin typeface="Lato"/>
                    <a:ea typeface="Lato"/>
                    <a:cs typeface="Lato"/>
                    <a:sym typeface="Lato"/>
                  </a:rPr>
                  <a:t>Center Outremont</a:t>
                </a:r>
                <a:endParaRPr>
                  <a:latin typeface="Lato"/>
                  <a:ea typeface="Lato"/>
                  <a:cs typeface="Lato"/>
                  <a:sym typeface="Lato"/>
                </a:endParaRPr>
              </a:p>
              <a:p>
                <a:pPr marL="457200" lvl="0" indent="0" algn="ctr" rtl="0">
                  <a:spcBef>
                    <a:spcPts val="0"/>
                  </a:spcBef>
                  <a:spcAft>
                    <a:spcPts val="0"/>
                  </a:spcAft>
                  <a:buClr>
                    <a:srgbClr val="000000"/>
                  </a:buClr>
                  <a:buSzPts val="1100"/>
                  <a:buFont typeface="Arial"/>
                  <a:buNone/>
                </a:pPr>
                <a:r>
                  <a:rPr lang="en">
                    <a:latin typeface="Lato"/>
                    <a:ea typeface="Lato"/>
                    <a:cs typeface="Lato"/>
                    <a:sym typeface="Lato"/>
                  </a:rPr>
                  <a:t>known value: 500K</a:t>
                </a:r>
                <a:endParaRPr>
                  <a:latin typeface="Lato"/>
                  <a:ea typeface="Lato"/>
                  <a:cs typeface="Lato"/>
                  <a:sym typeface="Lato"/>
                </a:endParaRPr>
              </a:p>
            </p:txBody>
          </p:sp>
          <p:pic>
            <p:nvPicPr>
              <p:cNvPr id="257" name="Google Shape;257;p24"/>
              <p:cNvPicPr preferRelativeResize="0"/>
              <p:nvPr/>
            </p:nvPicPr>
            <p:blipFill>
              <a:blip r:embed="rId3">
                <a:alphaModFix/>
              </a:blip>
              <a:stretch>
                <a:fillRect/>
              </a:stretch>
            </p:blipFill>
            <p:spPr>
              <a:xfrm>
                <a:off x="7062249" y="2386638"/>
                <a:ext cx="421925" cy="369925"/>
              </a:xfrm>
              <a:prstGeom prst="rect">
                <a:avLst/>
              </a:prstGeom>
              <a:noFill/>
              <a:ln>
                <a:noFill/>
              </a:ln>
            </p:spPr>
          </p:pic>
          <p:sp>
            <p:nvSpPr>
              <p:cNvPr id="258" name="Google Shape;258;p24"/>
              <p:cNvSpPr txBox="1"/>
              <p:nvPr/>
            </p:nvSpPr>
            <p:spPr>
              <a:xfrm>
                <a:off x="5674051" y="2604300"/>
                <a:ext cx="2997900" cy="3264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a:latin typeface="Lato"/>
                    <a:ea typeface="Lato"/>
                    <a:cs typeface="Lato"/>
                    <a:sym typeface="Lato"/>
                  </a:rPr>
                  <a:t>Center Cote De Neiges (CDN)</a:t>
                </a:r>
                <a:endParaRPr>
                  <a:latin typeface="Lato"/>
                  <a:ea typeface="Lato"/>
                  <a:cs typeface="Lato"/>
                  <a:sym typeface="Lato"/>
                </a:endParaRPr>
              </a:p>
              <a:p>
                <a:pPr marL="457200" lvl="0" indent="0" algn="ctr" rtl="0">
                  <a:spcBef>
                    <a:spcPts val="0"/>
                  </a:spcBef>
                  <a:spcAft>
                    <a:spcPts val="0"/>
                  </a:spcAft>
                  <a:buNone/>
                </a:pPr>
                <a:r>
                  <a:rPr lang="en">
                    <a:latin typeface="Lato"/>
                    <a:ea typeface="Lato"/>
                    <a:cs typeface="Lato"/>
                    <a:sym typeface="Lato"/>
                  </a:rPr>
                  <a:t>known value: 300K</a:t>
                </a:r>
                <a:endParaRPr>
                  <a:latin typeface="Lato"/>
                  <a:ea typeface="Lato"/>
                  <a:cs typeface="Lato"/>
                  <a:sym typeface="Lato"/>
                </a:endParaRPr>
              </a:p>
            </p:txBody>
          </p:sp>
          <p:pic>
            <p:nvPicPr>
              <p:cNvPr id="259" name="Google Shape;259;p24"/>
              <p:cNvPicPr preferRelativeResize="0"/>
              <p:nvPr/>
            </p:nvPicPr>
            <p:blipFill>
              <a:blip r:embed="rId3">
                <a:alphaModFix/>
              </a:blip>
              <a:stretch>
                <a:fillRect/>
              </a:stretch>
            </p:blipFill>
            <p:spPr>
              <a:xfrm>
                <a:off x="4574824" y="2386788"/>
                <a:ext cx="421925" cy="369925"/>
              </a:xfrm>
              <a:prstGeom prst="rect">
                <a:avLst/>
              </a:prstGeom>
              <a:noFill/>
              <a:ln>
                <a:noFill/>
              </a:ln>
            </p:spPr>
          </p:pic>
          <p:sp>
            <p:nvSpPr>
              <p:cNvPr id="260" name="Google Shape;260;p24"/>
              <p:cNvSpPr txBox="1"/>
              <p:nvPr/>
            </p:nvSpPr>
            <p:spPr>
              <a:xfrm>
                <a:off x="3130788" y="2604300"/>
                <a:ext cx="2882400" cy="3264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a:latin typeface="Lato"/>
                    <a:ea typeface="Lato"/>
                    <a:cs typeface="Lato"/>
                    <a:sym typeface="Lato"/>
                  </a:rPr>
                  <a:t>Borders Outremont - CDN </a:t>
                </a:r>
                <a:r>
                  <a:rPr lang="en">
                    <a:solidFill>
                      <a:srgbClr val="0000FF"/>
                    </a:solidFill>
                    <a:latin typeface="Lato"/>
                    <a:ea typeface="Lato"/>
                    <a:cs typeface="Lato"/>
                    <a:sym typeface="Lato"/>
                  </a:rPr>
                  <a:t>calculated value = 400K</a:t>
                </a:r>
                <a:endParaRPr>
                  <a:solidFill>
                    <a:srgbClr val="0000FF"/>
                  </a:solidFill>
                  <a:latin typeface="Lato"/>
                  <a:ea typeface="Lato"/>
                  <a:cs typeface="Lato"/>
                  <a:sym typeface="Lato"/>
                </a:endParaRPr>
              </a:p>
            </p:txBody>
          </p:sp>
          <p:cxnSp>
            <p:nvCxnSpPr>
              <p:cNvPr id="261" name="Google Shape;261;p24"/>
              <p:cNvCxnSpPr/>
              <p:nvPr/>
            </p:nvCxnSpPr>
            <p:spPr>
              <a:xfrm>
                <a:off x="2898200" y="2568400"/>
                <a:ext cx="1504800" cy="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24"/>
              <p:cNvCxnSpPr/>
              <p:nvPr/>
            </p:nvCxnSpPr>
            <p:spPr>
              <a:xfrm rot="10800000">
                <a:off x="5239150" y="2552475"/>
                <a:ext cx="1656000" cy="0"/>
              </a:xfrm>
              <a:prstGeom prst="straightConnector1">
                <a:avLst/>
              </a:prstGeom>
              <a:noFill/>
              <a:ln w="9525" cap="flat" cmpd="sng">
                <a:solidFill>
                  <a:schemeClr val="dk2"/>
                </a:solidFill>
                <a:prstDash val="solid"/>
                <a:round/>
                <a:headEnd type="none" w="med" len="med"/>
                <a:tailEnd type="triangle" w="med" len="med"/>
              </a:ln>
            </p:spPr>
          </p:cxnSp>
          <p:sp>
            <p:nvSpPr>
              <p:cNvPr id="263" name="Google Shape;263;p24"/>
              <p:cNvSpPr txBox="1"/>
              <p:nvPr/>
            </p:nvSpPr>
            <p:spPr>
              <a:xfrm>
                <a:off x="3256500" y="2194175"/>
                <a:ext cx="8862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500m</a:t>
                </a:r>
                <a:endParaRPr>
                  <a:latin typeface="Lato"/>
                  <a:ea typeface="Lato"/>
                  <a:cs typeface="Lato"/>
                  <a:sym typeface="Lato"/>
                </a:endParaRPr>
              </a:p>
            </p:txBody>
          </p:sp>
          <p:sp>
            <p:nvSpPr>
              <p:cNvPr id="264" name="Google Shape;264;p24"/>
              <p:cNvSpPr txBox="1"/>
              <p:nvPr/>
            </p:nvSpPr>
            <p:spPr>
              <a:xfrm>
                <a:off x="5776450" y="2226075"/>
                <a:ext cx="8862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500m</a:t>
                </a:r>
                <a:endParaRPr>
                  <a:latin typeface="Lato"/>
                  <a:ea typeface="Lato"/>
                  <a:cs typeface="Lato"/>
                  <a:sym typeface="Lato"/>
                </a:endParaRPr>
              </a:p>
            </p:txBody>
          </p:sp>
        </p:grpSp>
      </p:grpSp>
      <p:graphicFrame>
        <p:nvGraphicFramePr>
          <p:cNvPr id="265" name="Google Shape;265;p24"/>
          <p:cNvGraphicFramePr/>
          <p:nvPr/>
        </p:nvGraphicFramePr>
        <p:xfrm>
          <a:off x="249188" y="3727000"/>
          <a:ext cx="8645625" cy="1189736"/>
        </p:xfrm>
        <a:graphic>
          <a:graphicData uri="http://schemas.openxmlformats.org/drawingml/2006/table">
            <a:tbl>
              <a:tblPr>
                <a:noFill/>
                <a:tableStyleId>{6AD55EEC-3466-4307-92CF-0F268289A331}</a:tableStyleId>
              </a:tblPr>
              <a:tblGrid>
                <a:gridCol w="1322075"/>
                <a:gridCol w="1129700"/>
                <a:gridCol w="3543800"/>
                <a:gridCol w="945025"/>
                <a:gridCol w="1705025"/>
              </a:tblGrid>
              <a:tr h="261400">
                <a:tc gridSpan="2">
                  <a:txBody>
                    <a:bodyPr/>
                    <a:lstStyle/>
                    <a:p>
                      <a:pPr marL="0" lvl="0" indent="0" algn="l" rtl="0">
                        <a:spcBef>
                          <a:spcPts val="0"/>
                        </a:spcBef>
                        <a:spcAft>
                          <a:spcPts val="0"/>
                        </a:spcAft>
                        <a:buNone/>
                      </a:pPr>
                      <a:r>
                        <a:rPr lang="en" sz="1000" b="1"/>
                        <a:t>Features not included in the model</a:t>
                      </a:r>
                      <a:endParaRPr sz="1000" b="1"/>
                    </a:p>
                  </a:txBody>
                  <a:tcPr marL="63500" marR="63500" marT="63500" marB="63500"/>
                </a:tc>
                <a:tc hMerge="1">
                  <a:txBody>
                    <a:bodyPr/>
                    <a:lstStyle/>
                    <a:p>
                      <a:endParaRPr lang="en-US"/>
                    </a:p>
                  </a:txBody>
                  <a:tcPr/>
                </a:tc>
                <a:tc gridSpan="2">
                  <a:txBody>
                    <a:bodyPr/>
                    <a:lstStyle/>
                    <a:p>
                      <a:pPr marL="0" lvl="0" indent="0" algn="ctr" rtl="0">
                        <a:spcBef>
                          <a:spcPts val="0"/>
                        </a:spcBef>
                        <a:spcAft>
                          <a:spcPts val="0"/>
                        </a:spcAft>
                        <a:buNone/>
                      </a:pPr>
                      <a:r>
                        <a:rPr lang="en" sz="1000" b="1"/>
                        <a:t>Features</a:t>
                      </a:r>
                      <a:endParaRPr sz="1100"/>
                    </a:p>
                  </a:txBody>
                  <a:tcPr marL="63500" marR="63500" marT="63500" marB="63500"/>
                </a:tc>
                <a:tc hMerge="1">
                  <a:txBody>
                    <a:bodyPr/>
                    <a:lstStyle/>
                    <a:p>
                      <a:endParaRPr lang="en-US"/>
                    </a:p>
                  </a:txBody>
                  <a:tcPr/>
                </a:tc>
                <a:tc>
                  <a:txBody>
                    <a:bodyPr/>
                    <a:lstStyle/>
                    <a:p>
                      <a:pPr marL="0" lvl="0" indent="0" algn="ctr" rtl="0">
                        <a:spcBef>
                          <a:spcPts val="0"/>
                        </a:spcBef>
                        <a:spcAft>
                          <a:spcPts val="0"/>
                        </a:spcAft>
                        <a:buNone/>
                      </a:pPr>
                      <a:r>
                        <a:rPr lang="en" sz="1000" b="1"/>
                        <a:t>Label</a:t>
                      </a:r>
                      <a:endParaRPr sz="1000" b="1"/>
                    </a:p>
                  </a:txBody>
                  <a:tcPr marL="63500" marR="63500" marT="63500" marB="63500"/>
                </a:tc>
              </a:tr>
              <a:tr h="607475">
                <a:tc>
                  <a:txBody>
                    <a:bodyPr/>
                    <a:lstStyle/>
                    <a:p>
                      <a:pPr marL="0" lvl="0" indent="0" algn="l" rtl="0">
                        <a:spcBef>
                          <a:spcPts val="0"/>
                        </a:spcBef>
                        <a:spcAft>
                          <a:spcPts val="0"/>
                        </a:spcAft>
                        <a:buNone/>
                      </a:pPr>
                      <a:r>
                        <a:rPr lang="en" sz="1000"/>
                        <a:t>Location - not used as a predictor in the model, only to join data</a:t>
                      </a:r>
                      <a:endParaRPr sz="1000"/>
                    </a:p>
                  </a:txBody>
                  <a:tcPr marL="63500" marR="63500" marT="63500" marB="63500"/>
                </a:tc>
                <a:tc>
                  <a:txBody>
                    <a:bodyPr/>
                    <a:lstStyle/>
                    <a:p>
                      <a:pPr marL="0" lvl="0" indent="0" algn="l" rtl="0">
                        <a:spcBef>
                          <a:spcPts val="0"/>
                        </a:spcBef>
                        <a:spcAft>
                          <a:spcPts val="0"/>
                        </a:spcAft>
                        <a:buNone/>
                      </a:pPr>
                      <a:r>
                        <a:rPr lang="en" sz="1000"/>
                        <a:t>Date - not used as a predictor, only to create table</a:t>
                      </a:r>
                      <a:endParaRPr sz="1000"/>
                    </a:p>
                  </a:txBody>
                  <a:tcPr marL="63500" marR="63500" marT="63500" marB="63500"/>
                </a:tc>
                <a:tc>
                  <a:txBody>
                    <a:bodyPr/>
                    <a:lstStyle/>
                    <a:p>
                      <a:pPr marL="0" lvl="0" indent="0" algn="l" rtl="0">
                        <a:spcBef>
                          <a:spcPts val="0"/>
                        </a:spcBef>
                        <a:spcAft>
                          <a:spcPts val="0"/>
                        </a:spcAft>
                        <a:buNone/>
                      </a:pPr>
                      <a:r>
                        <a:rPr lang="en" sz="1000" b="1">
                          <a:solidFill>
                            <a:srgbClr val="FF0000"/>
                          </a:solidFill>
                        </a:rPr>
                        <a:t>History related features</a:t>
                      </a:r>
                      <a:r>
                        <a:rPr lang="en" sz="1000"/>
                        <a:t> looking back 6 months (7 features)</a:t>
                      </a:r>
                      <a:endParaRPr sz="1000"/>
                    </a:p>
                    <a:p>
                      <a:pPr marL="0" lvl="0" indent="0" algn="l" rtl="0">
                        <a:lnSpc>
                          <a:spcPct val="115000"/>
                        </a:lnSpc>
                        <a:spcBef>
                          <a:spcPts val="0"/>
                        </a:spcBef>
                        <a:spcAft>
                          <a:spcPts val="0"/>
                        </a:spcAft>
                        <a:buNone/>
                      </a:pPr>
                      <a:r>
                        <a:rPr lang="en" sz="900"/>
                        <a:t>Sum_Autres_incendies, Sum_Incendie_de_batiments, Sum_Premier_Repondant, Sum_Sans_incendie, Sum_Alarmes_incendies, Sum_False_Alertes_Annulations, Sum_Crime.</a:t>
                      </a:r>
                      <a:endParaRPr sz="900"/>
                    </a:p>
                  </a:txBody>
                  <a:tcPr marL="63500" marR="63500" marT="63500" marB="63500"/>
                </a:tc>
                <a:tc>
                  <a:txBody>
                    <a:bodyPr/>
                    <a:lstStyle/>
                    <a:p>
                      <a:pPr marL="0" lvl="0" indent="0" algn="l" rtl="0">
                        <a:spcBef>
                          <a:spcPts val="0"/>
                        </a:spcBef>
                        <a:spcAft>
                          <a:spcPts val="0"/>
                        </a:spcAft>
                        <a:buNone/>
                      </a:pPr>
                      <a:r>
                        <a:rPr lang="en" sz="1000"/>
                        <a:t>Location related features (25 features)</a:t>
                      </a:r>
                      <a:endParaRPr sz="1000"/>
                    </a:p>
                  </a:txBody>
                  <a:tcPr marL="63500" marR="63500" marT="63500" marB="63500"/>
                </a:tc>
                <a:tc>
                  <a:txBody>
                    <a:bodyPr/>
                    <a:lstStyle/>
                    <a:p>
                      <a:pPr marL="0" lvl="0" indent="0" algn="l" rtl="0">
                        <a:spcBef>
                          <a:spcPts val="0"/>
                        </a:spcBef>
                        <a:spcAft>
                          <a:spcPts val="0"/>
                        </a:spcAft>
                        <a:buNone/>
                      </a:pPr>
                      <a:r>
                        <a:rPr lang="en" sz="1000"/>
                        <a:t>Was there a fire in the NEXT 6 months?</a:t>
                      </a:r>
                      <a:endParaRPr sz="1000"/>
                    </a:p>
                    <a:p>
                      <a:pPr marL="0" lvl="0" indent="0" algn="l" rtl="0">
                        <a:spcBef>
                          <a:spcPts val="0"/>
                        </a:spcBef>
                        <a:spcAft>
                          <a:spcPts val="0"/>
                        </a:spcAft>
                        <a:buNone/>
                      </a:pPr>
                      <a:r>
                        <a:rPr lang="en" sz="1000"/>
                        <a:t>(look into the future to respond)</a:t>
                      </a:r>
                      <a:endParaRPr sz="1000"/>
                    </a:p>
                  </a:txBody>
                  <a:tcPr marL="63500" marR="63500" marT="63500" marB="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ASSUMPTIONS</a:t>
            </a:r>
            <a:endParaRPr sz="3000"/>
          </a:p>
        </p:txBody>
      </p:sp>
      <p:cxnSp>
        <p:nvCxnSpPr>
          <p:cNvPr id="272" name="Google Shape;272;p25"/>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273" name="Google Shape;273;p25"/>
          <p:cNvSpPr/>
          <p:nvPr/>
        </p:nvSpPr>
        <p:spPr>
          <a:xfrm>
            <a:off x="323364" y="990832"/>
            <a:ext cx="8235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pic>
        <p:nvPicPr>
          <p:cNvPr id="274" name="Google Shape;274;p25"/>
          <p:cNvPicPr preferRelativeResize="0"/>
          <p:nvPr/>
        </p:nvPicPr>
        <p:blipFill>
          <a:blip r:embed="rId3">
            <a:alphaModFix/>
          </a:blip>
          <a:stretch>
            <a:fillRect/>
          </a:stretch>
        </p:blipFill>
        <p:spPr>
          <a:xfrm>
            <a:off x="2388550" y="1801175"/>
            <a:ext cx="5860150" cy="3040999"/>
          </a:xfrm>
          <a:prstGeom prst="rect">
            <a:avLst/>
          </a:prstGeom>
          <a:noFill/>
          <a:ln>
            <a:noFill/>
          </a:ln>
        </p:spPr>
      </p:pic>
      <p:sp>
        <p:nvSpPr>
          <p:cNvPr id="275" name="Google Shape;275;p25"/>
          <p:cNvSpPr txBox="1"/>
          <p:nvPr/>
        </p:nvSpPr>
        <p:spPr>
          <a:xfrm>
            <a:off x="1430250" y="739425"/>
            <a:ext cx="7487700" cy="410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AutoNum type="arabicPeriod" startAt="3"/>
            </a:pPr>
            <a:r>
              <a:rPr lang="en">
                <a:latin typeface="Lato"/>
                <a:ea typeface="Lato"/>
                <a:cs typeface="Lato"/>
                <a:sym typeface="Lato"/>
              </a:rPr>
              <a:t>Assumed that the street intersection where the incident is projected is the location where the incident occurred and we estimate its features as the average of the properties that project there.</a:t>
            </a:r>
            <a:endParaRPr>
              <a:solidFill>
                <a:srgbClr val="434343"/>
              </a:solidFill>
              <a:latin typeface="Lato"/>
              <a:ea typeface="Lato"/>
              <a:cs typeface="Lato"/>
              <a:sym typeface="Lato"/>
            </a:endParaRPr>
          </a:p>
        </p:txBody>
      </p:sp>
      <p:sp>
        <p:nvSpPr>
          <p:cNvPr id="276" name="Google Shape;276;p25"/>
          <p:cNvSpPr txBox="1"/>
          <p:nvPr/>
        </p:nvSpPr>
        <p:spPr>
          <a:xfrm>
            <a:off x="323375" y="2252550"/>
            <a:ext cx="2014500" cy="17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Lato"/>
                <a:ea typeface="Lato"/>
                <a:cs typeface="Lato"/>
                <a:sym typeface="Lato"/>
              </a:rPr>
              <a:t>Features used (averaged)</a:t>
            </a:r>
            <a:endParaRPr b="1">
              <a:solidFill>
                <a:srgbClr val="434343"/>
              </a:solidFill>
              <a:latin typeface="Lato"/>
              <a:ea typeface="Lato"/>
              <a:cs typeface="Lato"/>
              <a:sym typeface="Lato"/>
            </a:endParaRPr>
          </a:p>
          <a:p>
            <a:pPr marL="0" lvl="0" indent="0" algn="l" rtl="0">
              <a:spcBef>
                <a:spcPts val="0"/>
              </a:spcBef>
              <a:spcAft>
                <a:spcPts val="0"/>
              </a:spcAft>
              <a:buNone/>
            </a:pPr>
            <a:endParaRPr b="1">
              <a:solidFill>
                <a:srgbClr val="434343"/>
              </a:solidFill>
              <a:latin typeface="Lato"/>
              <a:ea typeface="Lato"/>
              <a:cs typeface="Lato"/>
              <a:sym typeface="Lato"/>
            </a:endParaRPr>
          </a:p>
          <a:p>
            <a:pPr marL="457200" lvl="0" indent="-317500" algn="l" rtl="0">
              <a:spcBef>
                <a:spcPts val="0"/>
              </a:spcBef>
              <a:spcAft>
                <a:spcPts val="0"/>
              </a:spcAft>
              <a:buClr>
                <a:srgbClr val="434343"/>
              </a:buClr>
              <a:buSzPts val="1400"/>
              <a:buFont typeface="Lato"/>
              <a:buAutoNum type="arabicPeriod"/>
            </a:pPr>
            <a:r>
              <a:rPr lang="en">
                <a:solidFill>
                  <a:srgbClr val="434343"/>
                </a:solidFill>
                <a:latin typeface="Lato"/>
                <a:ea typeface="Lato"/>
                <a:cs typeface="Lato"/>
                <a:sym typeface="Lato"/>
              </a:rPr>
              <a:t>Year built</a:t>
            </a:r>
            <a:endParaRPr>
              <a:solidFill>
                <a:srgbClr val="434343"/>
              </a:solidFill>
              <a:latin typeface="Lato"/>
              <a:ea typeface="Lato"/>
              <a:cs typeface="Lato"/>
              <a:sym typeface="Lato"/>
            </a:endParaRPr>
          </a:p>
          <a:p>
            <a:pPr marL="457200" lvl="0" indent="-317500" algn="l" rtl="0">
              <a:spcBef>
                <a:spcPts val="0"/>
              </a:spcBef>
              <a:spcAft>
                <a:spcPts val="0"/>
              </a:spcAft>
              <a:buClr>
                <a:srgbClr val="434343"/>
              </a:buClr>
              <a:buSzPts val="1400"/>
              <a:buFont typeface="Lato"/>
              <a:buAutoNum type="arabicPeriod"/>
            </a:pPr>
            <a:r>
              <a:rPr lang="en">
                <a:solidFill>
                  <a:srgbClr val="434343"/>
                </a:solidFill>
                <a:latin typeface="Lato"/>
                <a:ea typeface="Lato"/>
                <a:cs typeface="Lato"/>
                <a:sym typeface="Lato"/>
              </a:rPr>
              <a:t>Lot size</a:t>
            </a:r>
            <a:endParaRPr>
              <a:solidFill>
                <a:srgbClr val="434343"/>
              </a:solidFill>
              <a:latin typeface="Lato"/>
              <a:ea typeface="Lato"/>
              <a:cs typeface="Lato"/>
              <a:sym typeface="Lato"/>
            </a:endParaRPr>
          </a:p>
          <a:p>
            <a:pPr marL="457200" lvl="0" indent="-317500" algn="l" rtl="0">
              <a:spcBef>
                <a:spcPts val="0"/>
              </a:spcBef>
              <a:spcAft>
                <a:spcPts val="0"/>
              </a:spcAft>
              <a:buClr>
                <a:srgbClr val="434343"/>
              </a:buClr>
              <a:buSzPts val="1400"/>
              <a:buFont typeface="Lato"/>
              <a:buAutoNum type="arabicPeriod"/>
            </a:pPr>
            <a:r>
              <a:rPr lang="en">
                <a:solidFill>
                  <a:srgbClr val="434343"/>
                </a:solidFill>
                <a:latin typeface="Lato"/>
                <a:ea typeface="Lato"/>
                <a:cs typeface="Lato"/>
                <a:sym typeface="Lato"/>
              </a:rPr>
              <a:t>Area of the house</a:t>
            </a:r>
            <a:endParaRPr>
              <a:solidFill>
                <a:srgbClr val="434343"/>
              </a:solidFill>
              <a:latin typeface="Lato"/>
              <a:ea typeface="Lato"/>
              <a:cs typeface="Lato"/>
              <a:sym typeface="Lato"/>
            </a:endParaRPr>
          </a:p>
          <a:p>
            <a:pPr marL="457200" lvl="0" indent="-317500" algn="l" rtl="0">
              <a:spcBef>
                <a:spcPts val="0"/>
              </a:spcBef>
              <a:spcAft>
                <a:spcPts val="0"/>
              </a:spcAft>
              <a:buClr>
                <a:srgbClr val="434343"/>
              </a:buClr>
              <a:buSzPts val="1400"/>
              <a:buFont typeface="Lato"/>
              <a:buAutoNum type="arabicPeriod"/>
            </a:pPr>
            <a:r>
              <a:rPr lang="en">
                <a:solidFill>
                  <a:srgbClr val="434343"/>
                </a:solidFill>
                <a:latin typeface="Lato"/>
                <a:ea typeface="Lato"/>
                <a:cs typeface="Lato"/>
                <a:sym typeface="Lato"/>
              </a:rPr>
              <a:t>Number of floors</a:t>
            </a:r>
            <a:endParaRPr>
              <a:solidFill>
                <a:srgbClr val="434343"/>
              </a:solidFill>
              <a:latin typeface="Lato"/>
              <a:ea typeface="Lato"/>
              <a:cs typeface="Lato"/>
              <a:sym typeface="Lato"/>
            </a:endParaRPr>
          </a:p>
          <a:p>
            <a:pPr marL="0" lvl="0" indent="0" algn="l" rtl="0">
              <a:spcBef>
                <a:spcPts val="0"/>
              </a:spcBef>
              <a:spcAft>
                <a:spcPts val="0"/>
              </a:spcAft>
              <a:buNone/>
            </a:pPr>
            <a:endParaRPr b="1">
              <a:solidFill>
                <a:srgbClr val="434343"/>
              </a:solidFill>
              <a:latin typeface="Lato"/>
              <a:ea typeface="Lato"/>
              <a:cs typeface="Lato"/>
              <a:sym typeface="Lato"/>
            </a:endParaRPr>
          </a:p>
          <a:p>
            <a:pPr marL="0" lvl="0" indent="0" algn="l" rtl="0">
              <a:spcBef>
                <a:spcPts val="0"/>
              </a:spcBef>
              <a:spcAft>
                <a:spcPts val="0"/>
              </a:spcAft>
              <a:buNone/>
            </a:pPr>
            <a:endParaRPr b="1">
              <a:solidFill>
                <a:srgbClr val="434343"/>
              </a:solidFill>
              <a:latin typeface="Lato"/>
              <a:ea typeface="Lato"/>
              <a:cs typeface="Lato"/>
              <a:sym typeface="Lato"/>
            </a:endParaRPr>
          </a:p>
          <a:p>
            <a:pPr marL="0" lvl="0" indent="0" algn="l" rtl="0">
              <a:spcBef>
                <a:spcPts val="0"/>
              </a:spcBef>
              <a:spcAft>
                <a:spcPts val="0"/>
              </a:spcAft>
              <a:buNone/>
            </a:pPr>
            <a:endParaRPr b="1">
              <a:solidFill>
                <a:srgbClr val="43434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p:nvPr/>
        </p:nvSpPr>
        <p:spPr>
          <a:xfrm>
            <a:off x="0" y="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DATA PREPROCESSING</a:t>
            </a:r>
            <a:endParaRPr sz="3000"/>
          </a:p>
        </p:txBody>
      </p:sp>
      <p:cxnSp>
        <p:nvCxnSpPr>
          <p:cNvPr id="283" name="Google Shape;283;p26"/>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284" name="Google Shape;284;p26"/>
          <p:cNvSpPr/>
          <p:nvPr/>
        </p:nvSpPr>
        <p:spPr>
          <a:xfrm>
            <a:off x="1041750" y="2700750"/>
            <a:ext cx="858600" cy="896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Intervention data </a:t>
            </a:r>
            <a:endParaRPr sz="1000"/>
          </a:p>
        </p:txBody>
      </p:sp>
      <p:cxnSp>
        <p:nvCxnSpPr>
          <p:cNvPr id="285" name="Google Shape;285;p26"/>
          <p:cNvCxnSpPr>
            <a:stCxn id="284" idx="3"/>
            <a:endCxn id="286" idx="1"/>
          </p:cNvCxnSpPr>
          <p:nvPr/>
        </p:nvCxnSpPr>
        <p:spPr>
          <a:xfrm>
            <a:off x="1900350" y="3148800"/>
            <a:ext cx="229500" cy="0"/>
          </a:xfrm>
          <a:prstGeom prst="straightConnector1">
            <a:avLst/>
          </a:prstGeom>
          <a:noFill/>
          <a:ln w="9525" cap="flat" cmpd="sng">
            <a:solidFill>
              <a:srgbClr val="1A1A1A"/>
            </a:solidFill>
            <a:prstDash val="solid"/>
            <a:round/>
            <a:headEnd type="none" w="med" len="med"/>
            <a:tailEnd type="triangle" w="med" len="med"/>
          </a:ln>
        </p:spPr>
      </p:cxnSp>
      <p:sp>
        <p:nvSpPr>
          <p:cNvPr id="287" name="Google Shape;287;p26"/>
          <p:cNvSpPr/>
          <p:nvPr/>
        </p:nvSpPr>
        <p:spPr>
          <a:xfrm>
            <a:off x="2089775" y="2700750"/>
            <a:ext cx="1146600" cy="896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Enrich Intervention Location with features from External Data </a:t>
            </a:r>
            <a:endParaRPr sz="1000"/>
          </a:p>
        </p:txBody>
      </p:sp>
      <p:sp>
        <p:nvSpPr>
          <p:cNvPr id="288" name="Google Shape;288;p26"/>
          <p:cNvSpPr txBox="1"/>
          <p:nvPr/>
        </p:nvSpPr>
        <p:spPr>
          <a:xfrm>
            <a:off x="2093001" y="2423275"/>
            <a:ext cx="14475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Alteryx and Excel</a:t>
            </a:r>
            <a:endParaRPr sz="1100">
              <a:latin typeface="Lato"/>
              <a:ea typeface="Lato"/>
              <a:cs typeface="Lato"/>
              <a:sym typeface="Lato"/>
            </a:endParaRPr>
          </a:p>
        </p:txBody>
      </p:sp>
      <p:sp>
        <p:nvSpPr>
          <p:cNvPr id="289" name="Google Shape;289;p26"/>
          <p:cNvSpPr/>
          <p:nvPr/>
        </p:nvSpPr>
        <p:spPr>
          <a:xfrm>
            <a:off x="2084525" y="1844400"/>
            <a:ext cx="1146600" cy="4809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Merge External Data Sets</a:t>
            </a:r>
            <a:endParaRPr sz="1000"/>
          </a:p>
        </p:txBody>
      </p:sp>
      <p:cxnSp>
        <p:nvCxnSpPr>
          <p:cNvPr id="290" name="Google Shape;290;p26"/>
          <p:cNvCxnSpPr>
            <a:stCxn id="289" idx="2"/>
            <a:endCxn id="287" idx="0"/>
          </p:cNvCxnSpPr>
          <p:nvPr/>
        </p:nvCxnSpPr>
        <p:spPr>
          <a:xfrm rot="-5400000" flipH="1">
            <a:off x="2472575" y="2510550"/>
            <a:ext cx="375600" cy="5100"/>
          </a:xfrm>
          <a:prstGeom prst="bentConnector3">
            <a:avLst>
              <a:gd name="adj1" fmla="val 49980"/>
            </a:avLst>
          </a:prstGeom>
          <a:noFill/>
          <a:ln w="9525" cap="flat" cmpd="sng">
            <a:solidFill>
              <a:srgbClr val="1A1A1A"/>
            </a:solidFill>
            <a:prstDash val="solid"/>
            <a:round/>
            <a:headEnd type="none" w="med" len="med"/>
            <a:tailEnd type="none" w="med" len="med"/>
          </a:ln>
        </p:spPr>
      </p:cxnSp>
      <p:sp>
        <p:nvSpPr>
          <p:cNvPr id="291" name="Google Shape;291;p26"/>
          <p:cNvSpPr/>
          <p:nvPr/>
        </p:nvSpPr>
        <p:spPr>
          <a:xfrm>
            <a:off x="3425800" y="2700750"/>
            <a:ext cx="1052100" cy="896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Perform History analysis per location and prepare label </a:t>
            </a:r>
            <a:endParaRPr sz="1000"/>
          </a:p>
        </p:txBody>
      </p:sp>
      <p:sp>
        <p:nvSpPr>
          <p:cNvPr id="292" name="Google Shape;292;p26"/>
          <p:cNvSpPr txBox="1"/>
          <p:nvPr/>
        </p:nvSpPr>
        <p:spPr>
          <a:xfrm>
            <a:off x="3568899" y="2409607"/>
            <a:ext cx="7659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Alteryx</a:t>
            </a:r>
            <a:endParaRPr sz="1100">
              <a:latin typeface="Lato"/>
              <a:ea typeface="Lato"/>
              <a:cs typeface="Lato"/>
              <a:sym typeface="Lato"/>
            </a:endParaRPr>
          </a:p>
        </p:txBody>
      </p:sp>
      <p:cxnSp>
        <p:nvCxnSpPr>
          <p:cNvPr id="293" name="Google Shape;293;p26"/>
          <p:cNvCxnSpPr>
            <a:stCxn id="287" idx="3"/>
            <a:endCxn id="291" idx="1"/>
          </p:cNvCxnSpPr>
          <p:nvPr/>
        </p:nvCxnSpPr>
        <p:spPr>
          <a:xfrm>
            <a:off x="3236375" y="3148800"/>
            <a:ext cx="189300" cy="0"/>
          </a:xfrm>
          <a:prstGeom prst="straightConnector1">
            <a:avLst/>
          </a:prstGeom>
          <a:noFill/>
          <a:ln w="9525" cap="flat" cmpd="sng">
            <a:solidFill>
              <a:srgbClr val="1A1A1A"/>
            </a:solidFill>
            <a:prstDash val="solid"/>
            <a:round/>
            <a:headEnd type="none" w="med" len="med"/>
            <a:tailEnd type="triangle" w="med" len="med"/>
          </a:ln>
        </p:spPr>
      </p:cxnSp>
      <p:sp>
        <p:nvSpPr>
          <p:cNvPr id="294" name="Google Shape;294;p26"/>
          <p:cNvSpPr/>
          <p:nvPr/>
        </p:nvSpPr>
        <p:spPr>
          <a:xfrm>
            <a:off x="4667325" y="2700750"/>
            <a:ext cx="1052100" cy="896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Run several models to predict future fire in location.</a:t>
            </a:r>
            <a:endParaRPr sz="1000"/>
          </a:p>
        </p:txBody>
      </p:sp>
      <p:sp>
        <p:nvSpPr>
          <p:cNvPr id="295" name="Google Shape;295;p26"/>
          <p:cNvSpPr txBox="1"/>
          <p:nvPr/>
        </p:nvSpPr>
        <p:spPr>
          <a:xfrm>
            <a:off x="4810424" y="2405842"/>
            <a:ext cx="7659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Python</a:t>
            </a:r>
            <a:endParaRPr sz="1100">
              <a:latin typeface="Lato"/>
              <a:ea typeface="Lato"/>
              <a:cs typeface="Lato"/>
              <a:sym typeface="Lato"/>
            </a:endParaRPr>
          </a:p>
        </p:txBody>
      </p:sp>
      <p:sp>
        <p:nvSpPr>
          <p:cNvPr id="296" name="Google Shape;296;p26"/>
          <p:cNvSpPr/>
          <p:nvPr/>
        </p:nvSpPr>
        <p:spPr>
          <a:xfrm>
            <a:off x="5908850" y="2700750"/>
            <a:ext cx="1052100" cy="896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Analyze performance of models and select the Best performing</a:t>
            </a:r>
            <a:endParaRPr sz="1000"/>
          </a:p>
        </p:txBody>
      </p:sp>
      <p:sp>
        <p:nvSpPr>
          <p:cNvPr id="297" name="Google Shape;297;p26"/>
          <p:cNvSpPr txBox="1"/>
          <p:nvPr/>
        </p:nvSpPr>
        <p:spPr>
          <a:xfrm>
            <a:off x="6113324" y="2425847"/>
            <a:ext cx="7659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Python</a:t>
            </a:r>
            <a:endParaRPr sz="1100">
              <a:latin typeface="Lato"/>
              <a:ea typeface="Lato"/>
              <a:cs typeface="Lato"/>
              <a:sym typeface="Lato"/>
            </a:endParaRPr>
          </a:p>
        </p:txBody>
      </p:sp>
      <p:sp>
        <p:nvSpPr>
          <p:cNvPr id="298" name="Google Shape;298;p26"/>
          <p:cNvSpPr/>
          <p:nvPr/>
        </p:nvSpPr>
        <p:spPr>
          <a:xfrm>
            <a:off x="7150375" y="2700900"/>
            <a:ext cx="930900" cy="896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Created Visualization in Tableau</a:t>
            </a:r>
            <a:endParaRPr sz="1000"/>
          </a:p>
        </p:txBody>
      </p:sp>
      <p:sp>
        <p:nvSpPr>
          <p:cNvPr id="299" name="Google Shape;299;p26"/>
          <p:cNvSpPr txBox="1"/>
          <p:nvPr/>
        </p:nvSpPr>
        <p:spPr>
          <a:xfrm>
            <a:off x="7239324" y="2410021"/>
            <a:ext cx="7659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Tableau</a:t>
            </a:r>
            <a:endParaRPr sz="1100">
              <a:latin typeface="Lato"/>
              <a:ea typeface="Lato"/>
              <a:cs typeface="Lato"/>
              <a:sym typeface="Lato"/>
            </a:endParaRPr>
          </a:p>
        </p:txBody>
      </p:sp>
      <p:sp>
        <p:nvSpPr>
          <p:cNvPr id="300" name="Google Shape;300;p26"/>
          <p:cNvSpPr txBox="1"/>
          <p:nvPr/>
        </p:nvSpPr>
        <p:spPr>
          <a:xfrm>
            <a:off x="1413575" y="1041425"/>
            <a:ext cx="18228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Lato"/>
                <a:ea typeface="Lato"/>
                <a:cs typeface="Lato"/>
                <a:sym typeface="Lato"/>
              </a:rPr>
              <a:t>Data Pipeline</a:t>
            </a:r>
            <a:endParaRPr sz="900">
              <a:solidFill>
                <a:srgbClr val="434343"/>
              </a:solidFill>
            </a:endParaRPr>
          </a:p>
          <a:p>
            <a:pPr marL="0" lvl="0" indent="0" algn="l" rtl="0">
              <a:spcBef>
                <a:spcPts val="0"/>
              </a:spcBef>
              <a:spcAft>
                <a:spcPts val="0"/>
              </a:spcAft>
              <a:buNone/>
            </a:pPr>
            <a:endParaRPr>
              <a:solidFill>
                <a:srgbClr val="434343"/>
              </a:solidFill>
              <a:latin typeface="Lato"/>
              <a:ea typeface="Lato"/>
              <a:cs typeface="Lato"/>
              <a:sym typeface="Lato"/>
            </a:endParaRPr>
          </a:p>
        </p:txBody>
      </p:sp>
      <p:cxnSp>
        <p:nvCxnSpPr>
          <p:cNvPr id="301" name="Google Shape;301;p26"/>
          <p:cNvCxnSpPr>
            <a:stCxn id="291" idx="3"/>
            <a:endCxn id="294" idx="1"/>
          </p:cNvCxnSpPr>
          <p:nvPr/>
        </p:nvCxnSpPr>
        <p:spPr>
          <a:xfrm>
            <a:off x="4477900" y="3148800"/>
            <a:ext cx="189300" cy="0"/>
          </a:xfrm>
          <a:prstGeom prst="straightConnector1">
            <a:avLst/>
          </a:prstGeom>
          <a:noFill/>
          <a:ln w="9525" cap="flat" cmpd="sng">
            <a:solidFill>
              <a:schemeClr val="dk2"/>
            </a:solidFill>
            <a:prstDash val="solid"/>
            <a:round/>
            <a:headEnd type="none" w="med" len="med"/>
            <a:tailEnd type="triangle" w="med" len="med"/>
          </a:ln>
        </p:spPr>
      </p:cxnSp>
      <p:cxnSp>
        <p:nvCxnSpPr>
          <p:cNvPr id="302" name="Google Shape;302;p26"/>
          <p:cNvCxnSpPr>
            <a:stCxn id="294" idx="3"/>
            <a:endCxn id="296" idx="1"/>
          </p:cNvCxnSpPr>
          <p:nvPr/>
        </p:nvCxnSpPr>
        <p:spPr>
          <a:xfrm>
            <a:off x="5719425" y="3148800"/>
            <a:ext cx="189300" cy="0"/>
          </a:xfrm>
          <a:prstGeom prst="straightConnector1">
            <a:avLst/>
          </a:prstGeom>
          <a:noFill/>
          <a:ln w="9525" cap="flat" cmpd="sng">
            <a:solidFill>
              <a:schemeClr val="dk2"/>
            </a:solidFill>
            <a:prstDash val="solid"/>
            <a:round/>
            <a:headEnd type="none" w="med" len="med"/>
            <a:tailEnd type="triangle" w="med" len="med"/>
          </a:ln>
        </p:spPr>
      </p:cxnSp>
      <p:cxnSp>
        <p:nvCxnSpPr>
          <p:cNvPr id="303" name="Google Shape;303;p26"/>
          <p:cNvCxnSpPr>
            <a:stCxn id="296" idx="3"/>
            <a:endCxn id="298" idx="1"/>
          </p:cNvCxnSpPr>
          <p:nvPr/>
        </p:nvCxnSpPr>
        <p:spPr>
          <a:xfrm>
            <a:off x="6960950" y="3148800"/>
            <a:ext cx="189300" cy="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FINDINGS &amp; RESULTS</a:t>
            </a:r>
            <a:endParaRPr sz="3000"/>
          </a:p>
        </p:txBody>
      </p:sp>
      <p:cxnSp>
        <p:nvCxnSpPr>
          <p:cNvPr id="310" name="Google Shape;310;p27"/>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311" name="Google Shape;311;p27"/>
          <p:cNvSpPr txBox="1"/>
          <p:nvPr/>
        </p:nvSpPr>
        <p:spPr>
          <a:xfrm>
            <a:off x="247175" y="863325"/>
            <a:ext cx="6600300" cy="541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434343"/>
                </a:solidFill>
              </a:rPr>
              <a:t>Summary of the three (3) ML models we used - Winner is Random Forest</a:t>
            </a:r>
            <a:endParaRPr b="1">
              <a:solidFill>
                <a:srgbClr val="434343"/>
              </a:solidFill>
            </a:endParaRPr>
          </a:p>
        </p:txBody>
      </p:sp>
      <p:sp>
        <p:nvSpPr>
          <p:cNvPr id="312" name="Google Shape;312;p27"/>
          <p:cNvSpPr txBox="1"/>
          <p:nvPr/>
        </p:nvSpPr>
        <p:spPr>
          <a:xfrm>
            <a:off x="105775" y="4340675"/>
            <a:ext cx="8083200" cy="541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Lato"/>
              <a:buChar char="●"/>
            </a:pPr>
            <a:r>
              <a:rPr lang="en" sz="1200">
                <a:latin typeface="Lato"/>
                <a:ea typeface="Lato"/>
                <a:cs typeface="Lato"/>
                <a:sym typeface="Lato"/>
              </a:rPr>
              <a:t>XG Boost misses fires for the sake of better prediction accuracy. This is why this model was not selected as the winner.</a:t>
            </a:r>
            <a:endParaRPr sz="1200">
              <a:latin typeface="Lato"/>
              <a:ea typeface="Lato"/>
              <a:cs typeface="Lato"/>
              <a:sym typeface="Lato"/>
            </a:endParaRPr>
          </a:p>
        </p:txBody>
      </p:sp>
      <p:graphicFrame>
        <p:nvGraphicFramePr>
          <p:cNvPr id="313" name="Google Shape;313;p27"/>
          <p:cNvGraphicFramePr/>
          <p:nvPr/>
        </p:nvGraphicFramePr>
        <p:xfrm>
          <a:off x="1143000" y="1404525"/>
          <a:ext cx="6858000" cy="1178560"/>
        </p:xfrm>
        <a:graphic>
          <a:graphicData uri="http://schemas.openxmlformats.org/drawingml/2006/table">
            <a:tbl>
              <a:tblPr>
                <a:noFill/>
                <a:tableStyleId>{6AD55EEC-3466-4307-92CF-0F268289A331}</a:tableStyleId>
              </a:tblPr>
              <a:tblGrid>
                <a:gridCol w="1438275"/>
                <a:gridCol w="990600"/>
                <a:gridCol w="1000125"/>
                <a:gridCol w="1143000"/>
                <a:gridCol w="1143000"/>
                <a:gridCol w="1143000"/>
              </a:tblGrid>
              <a:tr h="0">
                <a:tc>
                  <a:txBody>
                    <a:bodyPr/>
                    <a:lstStyle/>
                    <a:p>
                      <a:pPr marL="0" lvl="0" indent="0" algn="l" rtl="0">
                        <a:spcBef>
                          <a:spcPts val="0"/>
                        </a:spcBef>
                        <a:spcAft>
                          <a:spcPts val="0"/>
                        </a:spcAft>
                        <a:buNone/>
                      </a:pPr>
                      <a:r>
                        <a:rPr lang="en" sz="1100" b="1"/>
                        <a:t>Model</a:t>
                      </a:r>
                      <a:endParaRPr sz="1100" b="1"/>
                    </a:p>
                  </a:txBody>
                  <a:tcPr marL="63500" marR="63500" marT="63500" marB="63500">
                    <a:solidFill>
                      <a:srgbClr val="CFE2F3"/>
                    </a:solidFill>
                  </a:tcPr>
                </a:tc>
                <a:tc>
                  <a:txBody>
                    <a:bodyPr/>
                    <a:lstStyle/>
                    <a:p>
                      <a:pPr marL="0" lvl="0" indent="0" algn="ctr" rtl="0">
                        <a:spcBef>
                          <a:spcPts val="0"/>
                        </a:spcBef>
                        <a:spcAft>
                          <a:spcPts val="0"/>
                        </a:spcAft>
                        <a:buNone/>
                      </a:pPr>
                      <a:r>
                        <a:rPr lang="en" sz="1100" b="1"/>
                        <a:t>Recall</a:t>
                      </a:r>
                      <a:endParaRPr sz="1100" b="1"/>
                    </a:p>
                  </a:txBody>
                  <a:tcPr marL="63500" marR="63500" marT="63500" marB="63500">
                    <a:solidFill>
                      <a:srgbClr val="CFE2F3"/>
                    </a:solidFill>
                  </a:tcPr>
                </a:tc>
                <a:tc>
                  <a:txBody>
                    <a:bodyPr/>
                    <a:lstStyle/>
                    <a:p>
                      <a:pPr marL="0" lvl="0" indent="0" algn="ctr" rtl="0">
                        <a:spcBef>
                          <a:spcPts val="0"/>
                        </a:spcBef>
                        <a:spcAft>
                          <a:spcPts val="0"/>
                        </a:spcAft>
                        <a:buNone/>
                      </a:pPr>
                      <a:r>
                        <a:rPr lang="en" sz="1100" b="1"/>
                        <a:t>Precision</a:t>
                      </a:r>
                      <a:endParaRPr sz="1100" b="1"/>
                    </a:p>
                  </a:txBody>
                  <a:tcPr marL="63500" marR="63500" marT="63500" marB="63500">
                    <a:solidFill>
                      <a:srgbClr val="CFE2F3"/>
                    </a:solidFill>
                  </a:tcPr>
                </a:tc>
                <a:tc>
                  <a:txBody>
                    <a:bodyPr/>
                    <a:lstStyle/>
                    <a:p>
                      <a:pPr marL="0" lvl="0" indent="0" algn="ctr" rtl="0">
                        <a:spcBef>
                          <a:spcPts val="0"/>
                        </a:spcBef>
                        <a:spcAft>
                          <a:spcPts val="0"/>
                        </a:spcAft>
                        <a:buNone/>
                      </a:pPr>
                      <a:r>
                        <a:rPr lang="en" sz="1100" b="1"/>
                        <a:t>F1_Score</a:t>
                      </a:r>
                      <a:endParaRPr sz="1100" b="1"/>
                    </a:p>
                  </a:txBody>
                  <a:tcPr marL="63500" marR="63500" marT="63500" marB="63500">
                    <a:solidFill>
                      <a:srgbClr val="CFE2F3"/>
                    </a:solidFill>
                  </a:tcPr>
                </a:tc>
                <a:tc>
                  <a:txBody>
                    <a:bodyPr/>
                    <a:lstStyle/>
                    <a:p>
                      <a:pPr marL="0" lvl="0" indent="0" algn="ctr" rtl="0">
                        <a:spcBef>
                          <a:spcPts val="0"/>
                        </a:spcBef>
                        <a:spcAft>
                          <a:spcPts val="0"/>
                        </a:spcAft>
                        <a:buNone/>
                      </a:pPr>
                      <a:r>
                        <a:rPr lang="en" sz="1100" b="1"/>
                        <a:t>Kappa</a:t>
                      </a:r>
                      <a:endParaRPr sz="1100" b="1"/>
                    </a:p>
                  </a:txBody>
                  <a:tcPr marL="63500" marR="63500" marT="63500" marB="63500">
                    <a:solidFill>
                      <a:srgbClr val="CFE2F3"/>
                    </a:solidFill>
                  </a:tcPr>
                </a:tc>
                <a:tc>
                  <a:txBody>
                    <a:bodyPr/>
                    <a:lstStyle/>
                    <a:p>
                      <a:pPr marL="0" lvl="0" indent="0" algn="ctr" rtl="0">
                        <a:spcBef>
                          <a:spcPts val="0"/>
                        </a:spcBef>
                        <a:spcAft>
                          <a:spcPts val="0"/>
                        </a:spcAft>
                        <a:buNone/>
                      </a:pPr>
                      <a:r>
                        <a:rPr lang="en" sz="1100" b="1"/>
                        <a:t>AUC</a:t>
                      </a:r>
                      <a:endParaRPr sz="1100" b="1"/>
                    </a:p>
                  </a:txBody>
                  <a:tcPr marL="63500" marR="63500" marT="63500" marB="63500">
                    <a:solidFill>
                      <a:srgbClr val="CFE2F3"/>
                    </a:solidFill>
                  </a:tcPr>
                </a:tc>
              </a:tr>
              <a:tr h="0">
                <a:tc>
                  <a:txBody>
                    <a:bodyPr/>
                    <a:lstStyle/>
                    <a:p>
                      <a:pPr marL="0" lvl="0" indent="0" algn="l" rtl="0">
                        <a:spcBef>
                          <a:spcPts val="0"/>
                        </a:spcBef>
                        <a:spcAft>
                          <a:spcPts val="0"/>
                        </a:spcAft>
                        <a:buNone/>
                      </a:pPr>
                      <a:r>
                        <a:rPr lang="en" sz="1100"/>
                        <a:t>Decision Tree</a:t>
                      </a:r>
                      <a:endParaRPr sz="1100"/>
                    </a:p>
                  </a:txBody>
                  <a:tcPr marL="63500" marR="63500" marT="63500" marB="63500"/>
                </a:tc>
                <a:tc>
                  <a:txBody>
                    <a:bodyPr/>
                    <a:lstStyle/>
                    <a:p>
                      <a:pPr marL="0" lvl="0" indent="0" algn="ctr" rtl="0">
                        <a:spcBef>
                          <a:spcPts val="0"/>
                        </a:spcBef>
                        <a:spcAft>
                          <a:spcPts val="0"/>
                        </a:spcAft>
                        <a:buNone/>
                      </a:pPr>
                      <a:r>
                        <a:rPr lang="en" sz="1100"/>
                        <a:t>45.5%</a:t>
                      </a:r>
                      <a:endParaRPr sz="1100"/>
                    </a:p>
                  </a:txBody>
                  <a:tcPr marL="63500" marR="63500" marT="63500" marB="63500"/>
                </a:tc>
                <a:tc>
                  <a:txBody>
                    <a:bodyPr/>
                    <a:lstStyle/>
                    <a:p>
                      <a:pPr marL="0" lvl="0" indent="0" algn="ctr" rtl="0">
                        <a:spcBef>
                          <a:spcPts val="0"/>
                        </a:spcBef>
                        <a:spcAft>
                          <a:spcPts val="0"/>
                        </a:spcAft>
                        <a:buNone/>
                      </a:pPr>
                      <a:r>
                        <a:rPr lang="en" sz="1100"/>
                        <a:t>43.9%</a:t>
                      </a:r>
                      <a:endParaRPr sz="1100"/>
                    </a:p>
                  </a:txBody>
                  <a:tcPr marL="63500" marR="63500" marT="63500" marB="63500"/>
                </a:tc>
                <a:tc>
                  <a:txBody>
                    <a:bodyPr/>
                    <a:lstStyle/>
                    <a:p>
                      <a:pPr marL="0" lvl="0" indent="0" algn="ctr" rtl="0">
                        <a:spcBef>
                          <a:spcPts val="0"/>
                        </a:spcBef>
                        <a:spcAft>
                          <a:spcPts val="0"/>
                        </a:spcAft>
                        <a:buNone/>
                      </a:pPr>
                      <a:r>
                        <a:rPr lang="en" sz="1100"/>
                        <a:t>44.7%</a:t>
                      </a:r>
                      <a:endParaRPr sz="1100"/>
                    </a:p>
                  </a:txBody>
                  <a:tcPr marL="63500" marR="63500" marT="63500" marB="63500"/>
                </a:tc>
                <a:tc>
                  <a:txBody>
                    <a:bodyPr/>
                    <a:lstStyle/>
                    <a:p>
                      <a:pPr marL="0" lvl="0" indent="0" algn="ctr" rtl="0">
                        <a:spcBef>
                          <a:spcPts val="0"/>
                        </a:spcBef>
                        <a:spcAft>
                          <a:spcPts val="0"/>
                        </a:spcAft>
                        <a:buNone/>
                      </a:pPr>
                      <a:r>
                        <a:rPr lang="en" sz="1100"/>
                        <a:t>40.3%</a:t>
                      </a:r>
                      <a:endParaRPr sz="1100"/>
                    </a:p>
                  </a:txBody>
                  <a:tcPr marL="63500" marR="63500" marT="63500" marB="63500"/>
                </a:tc>
                <a:tc>
                  <a:txBody>
                    <a:bodyPr/>
                    <a:lstStyle/>
                    <a:p>
                      <a:pPr marL="0" lvl="0" indent="0" algn="ctr" rtl="0">
                        <a:spcBef>
                          <a:spcPts val="0"/>
                        </a:spcBef>
                        <a:spcAft>
                          <a:spcPts val="0"/>
                        </a:spcAft>
                        <a:buNone/>
                      </a:pPr>
                      <a:r>
                        <a:rPr lang="en" sz="1100"/>
                        <a:t>0.72</a:t>
                      </a:r>
                      <a:endParaRPr sz="1100"/>
                    </a:p>
                  </a:txBody>
                  <a:tcPr marL="63500" marR="63500" marT="63500" marB="63500"/>
                </a:tc>
              </a:tr>
              <a:tr h="0">
                <a:tc>
                  <a:txBody>
                    <a:bodyPr/>
                    <a:lstStyle/>
                    <a:p>
                      <a:pPr marL="0" lvl="0" indent="0" algn="l" rtl="0">
                        <a:spcBef>
                          <a:spcPts val="0"/>
                        </a:spcBef>
                        <a:spcAft>
                          <a:spcPts val="0"/>
                        </a:spcAft>
                        <a:buNone/>
                      </a:pPr>
                      <a:r>
                        <a:rPr lang="en" sz="1100" b="1"/>
                        <a:t>Random Forest</a:t>
                      </a:r>
                      <a:endParaRPr sz="1100" b="1"/>
                    </a:p>
                  </a:txBody>
                  <a:tcPr marL="63500" marR="63500" marT="63500" marB="63500"/>
                </a:tc>
                <a:tc>
                  <a:txBody>
                    <a:bodyPr/>
                    <a:lstStyle/>
                    <a:p>
                      <a:pPr marL="0" lvl="0" indent="0" algn="ctr" rtl="0">
                        <a:spcBef>
                          <a:spcPts val="0"/>
                        </a:spcBef>
                        <a:spcAft>
                          <a:spcPts val="0"/>
                        </a:spcAft>
                        <a:buNone/>
                      </a:pPr>
                      <a:r>
                        <a:rPr lang="en" sz="1100" b="1"/>
                        <a:t>44.6%</a:t>
                      </a:r>
                      <a:endParaRPr sz="1100" b="1"/>
                    </a:p>
                  </a:txBody>
                  <a:tcPr marL="63500" marR="63500" marT="63500" marB="63500"/>
                </a:tc>
                <a:tc>
                  <a:txBody>
                    <a:bodyPr/>
                    <a:lstStyle/>
                    <a:p>
                      <a:pPr marL="0" lvl="0" indent="0" algn="ctr" rtl="0">
                        <a:spcBef>
                          <a:spcPts val="0"/>
                        </a:spcBef>
                        <a:spcAft>
                          <a:spcPts val="0"/>
                        </a:spcAft>
                        <a:buNone/>
                      </a:pPr>
                      <a:r>
                        <a:rPr lang="en" sz="1100" b="1"/>
                        <a:t>61.7%</a:t>
                      </a:r>
                      <a:endParaRPr sz="1100" b="1"/>
                    </a:p>
                  </a:txBody>
                  <a:tcPr marL="63500" marR="63500" marT="63500" marB="63500"/>
                </a:tc>
                <a:tc>
                  <a:txBody>
                    <a:bodyPr/>
                    <a:lstStyle/>
                    <a:p>
                      <a:pPr marL="0" lvl="0" indent="0" algn="ctr" rtl="0">
                        <a:spcBef>
                          <a:spcPts val="0"/>
                        </a:spcBef>
                        <a:spcAft>
                          <a:spcPts val="0"/>
                        </a:spcAft>
                        <a:buNone/>
                      </a:pPr>
                      <a:r>
                        <a:rPr lang="en" sz="1100" b="1"/>
                        <a:t>51.8%</a:t>
                      </a:r>
                      <a:endParaRPr sz="1100" b="1"/>
                    </a:p>
                  </a:txBody>
                  <a:tcPr marL="63500" marR="63500" marT="63500" marB="63500"/>
                </a:tc>
                <a:tc>
                  <a:txBody>
                    <a:bodyPr/>
                    <a:lstStyle/>
                    <a:p>
                      <a:pPr marL="0" lvl="0" indent="0" algn="ctr" rtl="0">
                        <a:spcBef>
                          <a:spcPts val="0"/>
                        </a:spcBef>
                        <a:spcAft>
                          <a:spcPts val="0"/>
                        </a:spcAft>
                        <a:buNone/>
                      </a:pPr>
                      <a:r>
                        <a:rPr lang="en" sz="1100" b="1"/>
                        <a:t>48.6%</a:t>
                      </a:r>
                      <a:endParaRPr sz="1100" b="1"/>
                    </a:p>
                  </a:txBody>
                  <a:tcPr marL="63500" marR="63500" marT="63500" marB="63500"/>
                </a:tc>
                <a:tc>
                  <a:txBody>
                    <a:bodyPr/>
                    <a:lstStyle/>
                    <a:p>
                      <a:pPr marL="0" lvl="0" indent="0" algn="ctr" rtl="0">
                        <a:spcBef>
                          <a:spcPts val="0"/>
                        </a:spcBef>
                        <a:spcAft>
                          <a:spcPts val="0"/>
                        </a:spcAft>
                        <a:buNone/>
                      </a:pPr>
                      <a:r>
                        <a:rPr lang="en" sz="1100" b="1"/>
                        <a:t>0.90</a:t>
                      </a:r>
                      <a:endParaRPr sz="1100" b="1"/>
                    </a:p>
                  </a:txBody>
                  <a:tcPr marL="63500" marR="63500" marT="63500" marB="63500"/>
                </a:tc>
              </a:tr>
              <a:tr h="0">
                <a:tc>
                  <a:txBody>
                    <a:bodyPr/>
                    <a:lstStyle/>
                    <a:p>
                      <a:pPr marL="0" lvl="0" indent="0" algn="l" rtl="0">
                        <a:spcBef>
                          <a:spcPts val="0"/>
                        </a:spcBef>
                        <a:spcAft>
                          <a:spcPts val="0"/>
                        </a:spcAft>
                        <a:buNone/>
                      </a:pPr>
                      <a:r>
                        <a:rPr lang="en" sz="1100"/>
                        <a:t>XG Boost</a:t>
                      </a:r>
                      <a:endParaRPr sz="1100"/>
                    </a:p>
                  </a:txBody>
                  <a:tcPr marL="63500" marR="63500" marT="63500" marB="63500"/>
                </a:tc>
                <a:tc>
                  <a:txBody>
                    <a:bodyPr/>
                    <a:lstStyle/>
                    <a:p>
                      <a:pPr marL="0" lvl="0" indent="0" algn="ctr" rtl="0">
                        <a:spcBef>
                          <a:spcPts val="0"/>
                        </a:spcBef>
                        <a:spcAft>
                          <a:spcPts val="0"/>
                        </a:spcAft>
                        <a:buNone/>
                      </a:pPr>
                      <a:r>
                        <a:rPr lang="en" sz="1100"/>
                        <a:t>12.9%</a:t>
                      </a:r>
                      <a:endParaRPr sz="1100"/>
                    </a:p>
                  </a:txBody>
                  <a:tcPr marL="63500" marR="63500" marT="63500" marB="63500"/>
                </a:tc>
                <a:tc>
                  <a:txBody>
                    <a:bodyPr/>
                    <a:lstStyle/>
                    <a:p>
                      <a:pPr marL="0" lvl="0" indent="0" algn="ctr" rtl="0">
                        <a:spcBef>
                          <a:spcPts val="0"/>
                        </a:spcBef>
                        <a:spcAft>
                          <a:spcPts val="0"/>
                        </a:spcAft>
                        <a:buNone/>
                      </a:pPr>
                      <a:r>
                        <a:rPr lang="en" sz="1100"/>
                        <a:t>81.4%</a:t>
                      </a:r>
                      <a:endParaRPr sz="1100"/>
                    </a:p>
                  </a:txBody>
                  <a:tcPr marL="63500" marR="63500" marT="63500" marB="63500"/>
                </a:tc>
                <a:tc>
                  <a:txBody>
                    <a:bodyPr/>
                    <a:lstStyle/>
                    <a:p>
                      <a:pPr marL="0" lvl="0" indent="0" algn="ctr" rtl="0">
                        <a:spcBef>
                          <a:spcPts val="0"/>
                        </a:spcBef>
                        <a:spcAft>
                          <a:spcPts val="0"/>
                        </a:spcAft>
                        <a:buNone/>
                      </a:pPr>
                      <a:r>
                        <a:rPr lang="en" sz="1100"/>
                        <a:t>22.3%</a:t>
                      </a:r>
                      <a:endParaRPr sz="1100"/>
                    </a:p>
                  </a:txBody>
                  <a:tcPr marL="63500" marR="63500" marT="63500" marB="63500"/>
                </a:tc>
                <a:tc>
                  <a:txBody>
                    <a:bodyPr/>
                    <a:lstStyle/>
                    <a:p>
                      <a:pPr marL="0" lvl="0" indent="0" algn="ctr" rtl="0">
                        <a:spcBef>
                          <a:spcPts val="0"/>
                        </a:spcBef>
                        <a:spcAft>
                          <a:spcPts val="0"/>
                        </a:spcAft>
                        <a:buNone/>
                      </a:pPr>
                      <a:r>
                        <a:rPr lang="en" sz="1100"/>
                        <a:t>20.7%</a:t>
                      </a:r>
                      <a:endParaRPr sz="1100"/>
                    </a:p>
                  </a:txBody>
                  <a:tcPr marL="63500" marR="63500" marT="63500" marB="63500"/>
                </a:tc>
                <a:tc>
                  <a:txBody>
                    <a:bodyPr/>
                    <a:lstStyle/>
                    <a:p>
                      <a:pPr marL="0" lvl="0" indent="0" algn="ctr" rtl="0">
                        <a:spcBef>
                          <a:spcPts val="0"/>
                        </a:spcBef>
                        <a:spcAft>
                          <a:spcPts val="0"/>
                        </a:spcAft>
                        <a:buNone/>
                      </a:pPr>
                      <a:r>
                        <a:rPr lang="en" sz="1100"/>
                        <a:t>0.90</a:t>
                      </a:r>
                      <a:endParaRPr sz="1100"/>
                    </a:p>
                  </a:txBody>
                  <a:tcPr marL="63500" marR="63500" marT="63500" marB="63500"/>
                </a:tc>
              </a:tr>
            </a:tbl>
          </a:graphicData>
        </a:graphic>
      </p:graphicFrame>
      <p:graphicFrame>
        <p:nvGraphicFramePr>
          <p:cNvPr id="314" name="Google Shape;314;p27"/>
          <p:cNvGraphicFramePr/>
          <p:nvPr/>
        </p:nvGraphicFramePr>
        <p:xfrm>
          <a:off x="2990850" y="2888425"/>
          <a:ext cx="3162300" cy="1361440"/>
        </p:xfrm>
        <a:graphic>
          <a:graphicData uri="http://schemas.openxmlformats.org/drawingml/2006/table">
            <a:tbl>
              <a:tblPr>
                <a:noFill/>
                <a:tableStyleId>{6AD55EEC-3466-4307-92CF-0F268289A331}</a:tableStyleId>
              </a:tblPr>
              <a:tblGrid>
                <a:gridCol w="752475"/>
                <a:gridCol w="790575"/>
                <a:gridCol w="866775"/>
                <a:gridCol w="752475"/>
              </a:tblGrid>
              <a:tr h="266700">
                <a:tc rowSpan="2" gridSpan="2">
                  <a:txBody>
                    <a:bodyPr/>
                    <a:lstStyle/>
                    <a:p>
                      <a:pPr marL="0" lvl="0" indent="0" algn="ctr" rtl="0">
                        <a:spcBef>
                          <a:spcPts val="0"/>
                        </a:spcBef>
                        <a:spcAft>
                          <a:spcPts val="0"/>
                        </a:spcAft>
                        <a:buNone/>
                      </a:pPr>
                      <a:r>
                        <a:rPr lang="en" b="1"/>
                        <a:t>Confusion Table</a:t>
                      </a:r>
                      <a:endParaRPr b="1"/>
                    </a:p>
                    <a:p>
                      <a:pPr marL="0" lvl="0" indent="0" algn="ctr" rtl="0">
                        <a:spcBef>
                          <a:spcPts val="0"/>
                        </a:spcBef>
                        <a:spcAft>
                          <a:spcPts val="0"/>
                        </a:spcAft>
                        <a:buNone/>
                      </a:pPr>
                      <a:r>
                        <a:rPr lang="en"/>
                        <a:t>34% of total data</a:t>
                      </a:r>
                      <a:endParaRPr/>
                    </a:p>
                  </a:txBody>
                  <a:tcPr marL="63500" marR="63500" marT="63500" marB="63500"/>
                </a:tc>
                <a:tc rowSpan="2" hMerge="1">
                  <a:txBody>
                    <a:bodyPr/>
                    <a:lstStyle/>
                    <a:p>
                      <a:endParaRPr lang="en-US"/>
                    </a:p>
                  </a:txBody>
                  <a:tcPr/>
                </a:tc>
                <a:tc gridSpan="2">
                  <a:txBody>
                    <a:bodyPr/>
                    <a:lstStyle/>
                    <a:p>
                      <a:pPr marL="0" lvl="0" indent="0" algn="ctr" rtl="0">
                        <a:spcBef>
                          <a:spcPts val="0"/>
                        </a:spcBef>
                        <a:spcAft>
                          <a:spcPts val="0"/>
                        </a:spcAft>
                        <a:buNone/>
                      </a:pPr>
                      <a:r>
                        <a:rPr lang="en" b="1"/>
                        <a:t>Predicted</a:t>
                      </a:r>
                      <a:endParaRPr b="1"/>
                    </a:p>
                  </a:txBody>
                  <a:tcPr marL="63500" marR="63500" marT="63500" marB="63500">
                    <a:solidFill>
                      <a:srgbClr val="CFE2F3"/>
                    </a:solidFill>
                  </a:tcPr>
                </a:tc>
                <a:tc hMerge="1">
                  <a:txBody>
                    <a:bodyPr/>
                    <a:lstStyle/>
                    <a:p>
                      <a:endParaRPr lang="en-US"/>
                    </a:p>
                  </a:txBody>
                  <a:tcPr/>
                </a:tc>
              </a:tr>
              <a:tr h="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b="1"/>
                        <a:t>No Fire</a:t>
                      </a:r>
                      <a:endParaRPr b="1"/>
                    </a:p>
                  </a:txBody>
                  <a:tcPr marL="63500" marR="63500" marT="63500" marB="63500"/>
                </a:tc>
                <a:tc>
                  <a:txBody>
                    <a:bodyPr/>
                    <a:lstStyle/>
                    <a:p>
                      <a:pPr marL="0" lvl="0" indent="0" algn="ctr" rtl="0">
                        <a:spcBef>
                          <a:spcPts val="0"/>
                        </a:spcBef>
                        <a:spcAft>
                          <a:spcPts val="0"/>
                        </a:spcAft>
                        <a:buNone/>
                      </a:pPr>
                      <a:r>
                        <a:rPr lang="en" b="1"/>
                        <a:t>Fire</a:t>
                      </a:r>
                      <a:endParaRPr b="1"/>
                    </a:p>
                  </a:txBody>
                  <a:tcPr marL="63500" marR="63500" marT="63500" marB="63500"/>
                </a:tc>
              </a:tr>
              <a:tr h="266700">
                <a:tc rowSpan="2">
                  <a:txBody>
                    <a:bodyPr/>
                    <a:lstStyle/>
                    <a:p>
                      <a:pPr marL="0" lvl="0" indent="0" algn="ctr" rtl="0">
                        <a:spcBef>
                          <a:spcPts val="0"/>
                        </a:spcBef>
                        <a:spcAft>
                          <a:spcPts val="0"/>
                        </a:spcAft>
                        <a:buNone/>
                      </a:pPr>
                      <a:r>
                        <a:rPr lang="en" b="1"/>
                        <a:t>Actual</a:t>
                      </a:r>
                      <a:endParaRPr b="1"/>
                    </a:p>
                  </a:txBody>
                  <a:tcPr marL="63500" marR="63500" marT="63500" marB="63500" anchor="ctr">
                    <a:solidFill>
                      <a:srgbClr val="CFE2F3"/>
                    </a:solidFill>
                  </a:tcPr>
                </a:tc>
                <a:tc>
                  <a:txBody>
                    <a:bodyPr/>
                    <a:lstStyle/>
                    <a:p>
                      <a:pPr marL="0" lvl="0" indent="0" algn="ctr" rtl="0">
                        <a:spcBef>
                          <a:spcPts val="0"/>
                        </a:spcBef>
                        <a:spcAft>
                          <a:spcPts val="0"/>
                        </a:spcAft>
                        <a:buNone/>
                      </a:pPr>
                      <a:r>
                        <a:rPr lang="en" b="1"/>
                        <a:t>No Fire</a:t>
                      </a:r>
                      <a:endParaRPr b="1"/>
                    </a:p>
                  </a:txBody>
                  <a:tcPr marL="63500" marR="63500" marT="63500" marB="63500"/>
                </a:tc>
                <a:tc>
                  <a:txBody>
                    <a:bodyPr/>
                    <a:lstStyle/>
                    <a:p>
                      <a:pPr marL="0" lvl="0" indent="0" algn="ctr" rtl="0">
                        <a:spcBef>
                          <a:spcPts val="0"/>
                        </a:spcBef>
                        <a:spcAft>
                          <a:spcPts val="0"/>
                        </a:spcAft>
                        <a:buNone/>
                      </a:pPr>
                      <a:r>
                        <a:rPr lang="en" b="1"/>
                        <a:t>181,173</a:t>
                      </a:r>
                      <a:endParaRPr b="1"/>
                    </a:p>
                  </a:txBody>
                  <a:tcPr marL="63500" marR="63500" marT="63500" marB="63500">
                    <a:solidFill>
                      <a:srgbClr val="B6D7A8"/>
                    </a:solidFill>
                  </a:tcPr>
                </a:tc>
                <a:tc>
                  <a:txBody>
                    <a:bodyPr/>
                    <a:lstStyle/>
                    <a:p>
                      <a:pPr marL="0" lvl="0" indent="0" algn="ctr" rtl="0">
                        <a:spcBef>
                          <a:spcPts val="0"/>
                        </a:spcBef>
                        <a:spcAft>
                          <a:spcPts val="0"/>
                        </a:spcAft>
                        <a:buNone/>
                      </a:pPr>
                      <a:r>
                        <a:rPr lang="en" b="1"/>
                        <a:t>4,045</a:t>
                      </a:r>
                      <a:endParaRPr b="1"/>
                    </a:p>
                  </a:txBody>
                  <a:tcPr marL="63500" marR="63500" marT="63500" marB="63500">
                    <a:solidFill>
                      <a:srgbClr val="FFD966"/>
                    </a:solidFill>
                  </a:tcPr>
                </a:tc>
              </a:tr>
              <a:tr h="266700">
                <a:tc vMerge="1">
                  <a:txBody>
                    <a:bodyPr/>
                    <a:lstStyle/>
                    <a:p>
                      <a:endParaRPr lang="en-US"/>
                    </a:p>
                  </a:txBody>
                  <a:tcPr/>
                </a:tc>
                <a:tc>
                  <a:txBody>
                    <a:bodyPr/>
                    <a:lstStyle/>
                    <a:p>
                      <a:pPr marL="0" lvl="0" indent="0" algn="ctr" rtl="0">
                        <a:spcBef>
                          <a:spcPts val="0"/>
                        </a:spcBef>
                        <a:spcAft>
                          <a:spcPts val="0"/>
                        </a:spcAft>
                        <a:buNone/>
                      </a:pPr>
                      <a:r>
                        <a:rPr lang="en" b="1"/>
                        <a:t>Fire</a:t>
                      </a:r>
                      <a:endParaRPr b="1"/>
                    </a:p>
                  </a:txBody>
                  <a:tcPr marL="63500" marR="63500" marT="63500" marB="63500"/>
                </a:tc>
                <a:tc>
                  <a:txBody>
                    <a:bodyPr/>
                    <a:lstStyle/>
                    <a:p>
                      <a:pPr marL="0" lvl="0" indent="0" algn="ctr" rtl="0">
                        <a:spcBef>
                          <a:spcPts val="0"/>
                        </a:spcBef>
                        <a:spcAft>
                          <a:spcPts val="0"/>
                        </a:spcAft>
                        <a:buNone/>
                      </a:pPr>
                      <a:r>
                        <a:rPr lang="en" b="1"/>
                        <a:t>8,105</a:t>
                      </a:r>
                      <a:endParaRPr b="1"/>
                    </a:p>
                  </a:txBody>
                  <a:tcPr marL="63500" marR="63500" marT="63500" marB="63500">
                    <a:solidFill>
                      <a:srgbClr val="E06666"/>
                    </a:solidFill>
                  </a:tcPr>
                </a:tc>
                <a:tc>
                  <a:txBody>
                    <a:bodyPr/>
                    <a:lstStyle/>
                    <a:p>
                      <a:pPr marL="0" lvl="0" indent="0" algn="ctr" rtl="0">
                        <a:spcBef>
                          <a:spcPts val="0"/>
                        </a:spcBef>
                        <a:spcAft>
                          <a:spcPts val="0"/>
                        </a:spcAft>
                        <a:buNone/>
                      </a:pPr>
                      <a:r>
                        <a:rPr lang="en" b="1"/>
                        <a:t>6,524</a:t>
                      </a:r>
                      <a:endParaRPr b="1"/>
                    </a:p>
                  </a:txBody>
                  <a:tcPr marL="63500" marR="63500" marT="63500" marB="63500">
                    <a:solidFill>
                      <a:srgbClr val="B6D7A8"/>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FINDINGS &amp; RESULTS</a:t>
            </a:r>
            <a:endParaRPr sz="3000"/>
          </a:p>
        </p:txBody>
      </p:sp>
      <p:cxnSp>
        <p:nvCxnSpPr>
          <p:cNvPr id="321" name="Google Shape;321;p28"/>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pic>
        <p:nvPicPr>
          <p:cNvPr id="322" name="Google Shape;322;p28"/>
          <p:cNvPicPr preferRelativeResize="0"/>
          <p:nvPr/>
        </p:nvPicPr>
        <p:blipFill>
          <a:blip r:embed="rId3">
            <a:alphaModFix/>
          </a:blip>
          <a:stretch>
            <a:fillRect/>
          </a:stretch>
        </p:blipFill>
        <p:spPr>
          <a:xfrm>
            <a:off x="654275" y="902818"/>
            <a:ext cx="7803924" cy="42138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PROJECT MANAGEMENT</a:t>
            </a:r>
            <a:endParaRPr sz="3000"/>
          </a:p>
        </p:txBody>
      </p:sp>
      <p:cxnSp>
        <p:nvCxnSpPr>
          <p:cNvPr id="329" name="Google Shape;329;p29"/>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330" name="Google Shape;330;p29"/>
          <p:cNvSpPr txBox="1"/>
          <p:nvPr/>
        </p:nvSpPr>
        <p:spPr>
          <a:xfrm>
            <a:off x="1263875" y="745700"/>
            <a:ext cx="7169700" cy="25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Tools used to develop and manage the project</a:t>
            </a:r>
            <a:endParaRPr sz="1800" b="1">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Project Management: Trello, Team Charter</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Presentation: Prezi, Google Slides</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Communication &amp; Collaboration: Slack, Email &amp; Tasks on Trello board, Hangouts</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Data Visualization: Tableau, Python, Data Studio</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Data Preparation: Excel, Data Lab, Big Query, Python, Alteryx, Java</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ML: Python, Alteryx, Data Lab, Jupyter Notebook, Colaboratory</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Work Methodology: Kanban on Trello</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Github</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Google Drive, Google Suite: Docs, Sheets</a:t>
            </a:r>
            <a:endParaRPr>
              <a:latin typeface="Lato"/>
              <a:ea typeface="Lato"/>
              <a:cs typeface="Lato"/>
              <a:sym typeface="Lato"/>
            </a:endParaRPr>
          </a:p>
        </p:txBody>
      </p:sp>
      <p:sp>
        <p:nvSpPr>
          <p:cNvPr id="331" name="Google Shape;331;p29"/>
          <p:cNvSpPr txBox="1"/>
          <p:nvPr/>
        </p:nvSpPr>
        <p:spPr>
          <a:xfrm>
            <a:off x="1263875" y="4523656"/>
            <a:ext cx="7169700" cy="6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How will the project be archived?</a:t>
            </a:r>
            <a:endParaRPr sz="1800" b="1">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en">
                <a:latin typeface="Lato"/>
                <a:ea typeface="Lato"/>
                <a:cs typeface="Lato"/>
                <a:sym typeface="Lato"/>
              </a:rPr>
              <a:t>Github &amp; Google Drive</a:t>
            </a:r>
            <a:endParaRPr>
              <a:latin typeface="Lato"/>
              <a:ea typeface="Lato"/>
              <a:cs typeface="Lato"/>
              <a:sym typeface="Lato"/>
            </a:endParaRPr>
          </a:p>
        </p:txBody>
      </p:sp>
      <p:sp>
        <p:nvSpPr>
          <p:cNvPr id="332" name="Google Shape;332;p29"/>
          <p:cNvSpPr txBox="1"/>
          <p:nvPr/>
        </p:nvSpPr>
        <p:spPr>
          <a:xfrm>
            <a:off x="1263875" y="3405675"/>
            <a:ext cx="7169700" cy="10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Project Deliverables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Two PDF reports:  House Risk Level Modeling &amp; Six Months Fire Predictor Modeling</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ML Models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Project Documentation &amp; related work e.g. Alteryx &amp; Python workflows</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CHALLENGES &amp; CONSTRAINTS</a:t>
            </a:r>
            <a:endParaRPr sz="3000"/>
          </a:p>
        </p:txBody>
      </p:sp>
      <p:cxnSp>
        <p:nvCxnSpPr>
          <p:cNvPr id="339" name="Google Shape;339;p30"/>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340" name="Google Shape;340;p30"/>
          <p:cNvSpPr txBox="1"/>
          <p:nvPr/>
        </p:nvSpPr>
        <p:spPr>
          <a:xfrm>
            <a:off x="1319650" y="883809"/>
            <a:ext cx="7169700" cy="40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Challenges the team faced</a:t>
            </a:r>
            <a:endParaRPr sz="1800" b="1">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AutoNum type="arabicPeriod"/>
            </a:pPr>
            <a:r>
              <a:rPr lang="en">
                <a:latin typeface="Lato"/>
                <a:ea typeface="Lato"/>
                <a:cs typeface="Lato"/>
                <a:sym typeface="Lato"/>
              </a:rPr>
              <a:t>Not enough data available to train and test the model</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Quality of data: obfuscated data without actual property address</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Hard to meet in person as all team members were busy during business hours</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Difficulties in agreeing where we wanted to go and what we wanted to predict</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Difficulties in finding additional external data to leverage the quality of data</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We found the project proposed too generic and hypothetical, therefore subject to open interpretations</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Difficulties setting up GCP platform - new tech. learning curve</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Not enough time in class to discuss the project</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Not enough time to present and explore work done during the presentations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2"/>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ML DEPLOYMENT FLOW / DEMO</a:t>
            </a:r>
            <a:endParaRPr sz="3000"/>
          </a:p>
        </p:txBody>
      </p:sp>
      <p:cxnSp>
        <p:nvCxnSpPr>
          <p:cNvPr id="356" name="Google Shape;356;p32"/>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pic>
        <p:nvPicPr>
          <p:cNvPr id="357" name="Google Shape;357;p32"/>
          <p:cNvPicPr preferRelativeResize="0"/>
          <p:nvPr/>
        </p:nvPicPr>
        <p:blipFill>
          <a:blip r:embed="rId3">
            <a:alphaModFix/>
          </a:blip>
          <a:stretch>
            <a:fillRect/>
          </a:stretch>
        </p:blipFill>
        <p:spPr>
          <a:xfrm>
            <a:off x="279225" y="1803175"/>
            <a:ext cx="3466174" cy="2244275"/>
          </a:xfrm>
          <a:prstGeom prst="rect">
            <a:avLst/>
          </a:prstGeom>
          <a:noFill/>
          <a:ln>
            <a:noFill/>
          </a:ln>
        </p:spPr>
      </p:pic>
      <p:sp>
        <p:nvSpPr>
          <p:cNvPr id="358" name="Google Shape;358;p32"/>
          <p:cNvSpPr txBox="1"/>
          <p:nvPr/>
        </p:nvSpPr>
        <p:spPr>
          <a:xfrm>
            <a:off x="227625" y="1460600"/>
            <a:ext cx="3370200" cy="2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Sample code to export model</a:t>
            </a:r>
            <a:endParaRPr>
              <a:latin typeface="Lato"/>
              <a:ea typeface="Lato"/>
              <a:cs typeface="Lato"/>
              <a:sym typeface="Lato"/>
            </a:endParaRPr>
          </a:p>
        </p:txBody>
      </p:sp>
      <p:sp>
        <p:nvSpPr>
          <p:cNvPr id="359" name="Google Shape;359;p32"/>
          <p:cNvSpPr/>
          <p:nvPr/>
        </p:nvSpPr>
        <p:spPr>
          <a:xfrm>
            <a:off x="5077276" y="1736950"/>
            <a:ext cx="3334800" cy="3065700"/>
          </a:xfrm>
          <a:prstGeom prst="roundRect">
            <a:avLst>
              <a:gd name="adj" fmla="val 399"/>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32"/>
          <p:cNvPicPr preferRelativeResize="0"/>
          <p:nvPr/>
        </p:nvPicPr>
        <p:blipFill>
          <a:blip r:embed="rId4">
            <a:alphaModFix/>
          </a:blip>
          <a:stretch>
            <a:fillRect/>
          </a:stretch>
        </p:blipFill>
        <p:spPr>
          <a:xfrm>
            <a:off x="7455814" y="1802800"/>
            <a:ext cx="876436" cy="541199"/>
          </a:xfrm>
          <a:prstGeom prst="rect">
            <a:avLst/>
          </a:prstGeom>
          <a:noFill/>
          <a:ln>
            <a:noFill/>
          </a:ln>
        </p:spPr>
      </p:pic>
      <p:pic>
        <p:nvPicPr>
          <p:cNvPr id="361" name="Google Shape;361;p32"/>
          <p:cNvPicPr preferRelativeResize="0"/>
          <p:nvPr/>
        </p:nvPicPr>
        <p:blipFill>
          <a:blip r:embed="rId5">
            <a:alphaModFix/>
          </a:blip>
          <a:stretch>
            <a:fillRect/>
          </a:stretch>
        </p:blipFill>
        <p:spPr>
          <a:xfrm>
            <a:off x="5820670" y="1193520"/>
            <a:ext cx="406850" cy="406850"/>
          </a:xfrm>
          <a:prstGeom prst="rect">
            <a:avLst/>
          </a:prstGeom>
          <a:noFill/>
          <a:ln>
            <a:noFill/>
          </a:ln>
        </p:spPr>
      </p:pic>
      <p:pic>
        <p:nvPicPr>
          <p:cNvPr id="362" name="Google Shape;362;p32"/>
          <p:cNvPicPr preferRelativeResize="0"/>
          <p:nvPr/>
        </p:nvPicPr>
        <p:blipFill>
          <a:blip r:embed="rId6">
            <a:alphaModFix/>
          </a:blip>
          <a:stretch>
            <a:fillRect/>
          </a:stretch>
        </p:blipFill>
        <p:spPr>
          <a:xfrm>
            <a:off x="6931026" y="1097786"/>
            <a:ext cx="406850" cy="598327"/>
          </a:xfrm>
          <a:prstGeom prst="rect">
            <a:avLst/>
          </a:prstGeom>
          <a:noFill/>
          <a:ln>
            <a:noFill/>
          </a:ln>
        </p:spPr>
      </p:pic>
      <p:cxnSp>
        <p:nvCxnSpPr>
          <p:cNvPr id="363" name="Google Shape;363;p32"/>
          <p:cNvCxnSpPr>
            <a:stCxn id="361" idx="3"/>
            <a:endCxn id="362" idx="1"/>
          </p:cNvCxnSpPr>
          <p:nvPr/>
        </p:nvCxnSpPr>
        <p:spPr>
          <a:xfrm>
            <a:off x="6227520" y="1396945"/>
            <a:ext cx="703500" cy="0"/>
          </a:xfrm>
          <a:prstGeom prst="straightConnector1">
            <a:avLst/>
          </a:prstGeom>
          <a:noFill/>
          <a:ln w="9525" cap="flat" cmpd="sng">
            <a:solidFill>
              <a:srgbClr val="000000"/>
            </a:solidFill>
            <a:prstDash val="solid"/>
            <a:round/>
            <a:headEnd type="none" w="med" len="med"/>
            <a:tailEnd type="none" w="med" len="med"/>
          </a:ln>
        </p:spPr>
      </p:cxnSp>
      <p:cxnSp>
        <p:nvCxnSpPr>
          <p:cNvPr id="364" name="Google Shape;364;p32"/>
          <p:cNvCxnSpPr>
            <a:stCxn id="365" idx="0"/>
          </p:cNvCxnSpPr>
          <p:nvPr/>
        </p:nvCxnSpPr>
        <p:spPr>
          <a:xfrm rot="10800000" flipH="1">
            <a:off x="6579270" y="1383336"/>
            <a:ext cx="6600" cy="509100"/>
          </a:xfrm>
          <a:prstGeom prst="straightConnector1">
            <a:avLst/>
          </a:prstGeom>
          <a:noFill/>
          <a:ln w="9525" cap="flat" cmpd="sng">
            <a:solidFill>
              <a:schemeClr val="dk2"/>
            </a:solidFill>
            <a:prstDash val="solid"/>
            <a:round/>
            <a:headEnd type="stealth" w="med" len="med"/>
            <a:tailEnd type="stealth" w="med" len="med"/>
          </a:ln>
        </p:spPr>
      </p:cxnSp>
      <p:sp>
        <p:nvSpPr>
          <p:cNvPr id="366" name="Google Shape;366;p32"/>
          <p:cNvSpPr txBox="1"/>
          <p:nvPr/>
        </p:nvSpPr>
        <p:spPr>
          <a:xfrm>
            <a:off x="6279725" y="2254350"/>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a:solidFill>
                  <a:srgbClr val="808080"/>
                </a:solidFill>
                <a:latin typeface="Open Sans"/>
                <a:ea typeface="Open Sans"/>
                <a:cs typeface="Open Sans"/>
                <a:sym typeface="Open Sans"/>
              </a:rPr>
              <a:t>App</a:t>
            </a:r>
            <a:r>
              <a:rPr lang="en" sz="700" b="1" i="0" u="none" strike="noStrike" cap="none">
                <a:solidFill>
                  <a:srgbClr val="808080"/>
                </a:solidFill>
                <a:latin typeface="Open Sans"/>
                <a:ea typeface="Open Sans"/>
                <a:cs typeface="Open Sans"/>
                <a:sym typeface="Open Sans"/>
              </a:rPr>
              <a:t> Engine</a:t>
            </a:r>
            <a:endParaRPr/>
          </a:p>
        </p:txBody>
      </p:sp>
      <p:pic>
        <p:nvPicPr>
          <p:cNvPr id="367" name="Google Shape;367;p32"/>
          <p:cNvPicPr preferRelativeResize="0"/>
          <p:nvPr/>
        </p:nvPicPr>
        <p:blipFill>
          <a:blip r:embed="rId7">
            <a:alphaModFix/>
          </a:blip>
          <a:stretch>
            <a:fillRect/>
          </a:stretch>
        </p:blipFill>
        <p:spPr>
          <a:xfrm>
            <a:off x="6375851" y="2782425"/>
            <a:ext cx="406850" cy="406850"/>
          </a:xfrm>
          <a:prstGeom prst="rect">
            <a:avLst/>
          </a:prstGeom>
          <a:noFill/>
          <a:ln>
            <a:noFill/>
          </a:ln>
        </p:spPr>
      </p:pic>
      <p:sp>
        <p:nvSpPr>
          <p:cNvPr id="368" name="Google Shape;368;p32"/>
          <p:cNvSpPr txBox="1"/>
          <p:nvPr/>
        </p:nvSpPr>
        <p:spPr>
          <a:xfrm>
            <a:off x="6283025" y="3189275"/>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solidFill>
                  <a:srgbClr val="808080"/>
                </a:solidFill>
                <a:latin typeface="Open Sans"/>
                <a:ea typeface="Open Sans"/>
                <a:cs typeface="Open Sans"/>
                <a:sym typeface="Open Sans"/>
              </a:rPr>
              <a:t>Cloud Functions</a:t>
            </a:r>
            <a:endParaRPr/>
          </a:p>
        </p:txBody>
      </p:sp>
      <p:cxnSp>
        <p:nvCxnSpPr>
          <p:cNvPr id="369" name="Google Shape;369;p32"/>
          <p:cNvCxnSpPr/>
          <p:nvPr/>
        </p:nvCxnSpPr>
        <p:spPr>
          <a:xfrm rot="10800000" flipH="1">
            <a:off x="6578375" y="2520638"/>
            <a:ext cx="1800" cy="245700"/>
          </a:xfrm>
          <a:prstGeom prst="straightConnector1">
            <a:avLst/>
          </a:prstGeom>
          <a:noFill/>
          <a:ln w="9525" cap="flat" cmpd="sng">
            <a:solidFill>
              <a:schemeClr val="dk2"/>
            </a:solidFill>
            <a:prstDash val="solid"/>
            <a:round/>
            <a:headEnd type="stealth" w="med" len="med"/>
            <a:tailEnd type="stealth" w="med" len="med"/>
          </a:ln>
        </p:spPr>
      </p:cxnSp>
      <p:pic>
        <p:nvPicPr>
          <p:cNvPr id="370" name="Google Shape;370;p32"/>
          <p:cNvPicPr preferRelativeResize="0"/>
          <p:nvPr/>
        </p:nvPicPr>
        <p:blipFill>
          <a:blip r:embed="rId8">
            <a:alphaModFix/>
          </a:blip>
          <a:stretch>
            <a:fillRect/>
          </a:stretch>
        </p:blipFill>
        <p:spPr>
          <a:xfrm>
            <a:off x="6379151" y="1886264"/>
            <a:ext cx="406851" cy="406851"/>
          </a:xfrm>
          <a:prstGeom prst="rect">
            <a:avLst/>
          </a:prstGeom>
          <a:noFill/>
          <a:ln>
            <a:noFill/>
          </a:ln>
        </p:spPr>
      </p:pic>
      <p:pic>
        <p:nvPicPr>
          <p:cNvPr id="371" name="Google Shape;371;p32"/>
          <p:cNvPicPr preferRelativeResize="0"/>
          <p:nvPr/>
        </p:nvPicPr>
        <p:blipFill>
          <a:blip r:embed="rId9">
            <a:alphaModFix/>
          </a:blip>
          <a:stretch>
            <a:fillRect/>
          </a:stretch>
        </p:blipFill>
        <p:spPr>
          <a:xfrm>
            <a:off x="6375850" y="3862400"/>
            <a:ext cx="406850" cy="406850"/>
          </a:xfrm>
          <a:prstGeom prst="rect">
            <a:avLst/>
          </a:prstGeom>
          <a:noFill/>
          <a:ln>
            <a:noFill/>
          </a:ln>
        </p:spPr>
      </p:pic>
      <p:pic>
        <p:nvPicPr>
          <p:cNvPr id="372" name="Google Shape;372;p32"/>
          <p:cNvPicPr preferRelativeResize="0"/>
          <p:nvPr/>
        </p:nvPicPr>
        <p:blipFill>
          <a:blip r:embed="rId10">
            <a:alphaModFix/>
          </a:blip>
          <a:stretch>
            <a:fillRect/>
          </a:stretch>
        </p:blipFill>
        <p:spPr>
          <a:xfrm>
            <a:off x="7389400" y="3884775"/>
            <a:ext cx="406850" cy="362100"/>
          </a:xfrm>
          <a:prstGeom prst="rect">
            <a:avLst/>
          </a:prstGeom>
          <a:noFill/>
          <a:ln>
            <a:noFill/>
          </a:ln>
        </p:spPr>
      </p:pic>
      <p:cxnSp>
        <p:nvCxnSpPr>
          <p:cNvPr id="373" name="Google Shape;373;p32"/>
          <p:cNvCxnSpPr/>
          <p:nvPr/>
        </p:nvCxnSpPr>
        <p:spPr>
          <a:xfrm rot="10800000" flipH="1">
            <a:off x="6578375" y="3528075"/>
            <a:ext cx="1800" cy="245700"/>
          </a:xfrm>
          <a:prstGeom prst="straightConnector1">
            <a:avLst/>
          </a:prstGeom>
          <a:noFill/>
          <a:ln w="9525" cap="flat" cmpd="sng">
            <a:solidFill>
              <a:schemeClr val="dk2"/>
            </a:solidFill>
            <a:prstDash val="solid"/>
            <a:round/>
            <a:headEnd type="stealth" w="med" len="med"/>
            <a:tailEnd type="stealth" w="med" len="med"/>
          </a:ln>
        </p:spPr>
      </p:cxnSp>
      <p:sp>
        <p:nvSpPr>
          <p:cNvPr id="374" name="Google Shape;374;p32"/>
          <p:cNvSpPr txBox="1"/>
          <p:nvPr/>
        </p:nvSpPr>
        <p:spPr>
          <a:xfrm>
            <a:off x="6151475" y="4335625"/>
            <a:ext cx="8622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a:solidFill>
                  <a:srgbClr val="808080"/>
                </a:solidFill>
                <a:latin typeface="Open Sans"/>
                <a:ea typeface="Open Sans"/>
                <a:cs typeface="Open Sans"/>
                <a:sym typeface="Open Sans"/>
              </a:rPr>
              <a:t>Cloud Machine Learning Engine</a:t>
            </a:r>
            <a:endParaRPr/>
          </a:p>
        </p:txBody>
      </p:sp>
      <p:sp>
        <p:nvSpPr>
          <p:cNvPr id="375" name="Google Shape;375;p32"/>
          <p:cNvSpPr txBox="1"/>
          <p:nvPr/>
        </p:nvSpPr>
        <p:spPr>
          <a:xfrm>
            <a:off x="7337863" y="4305300"/>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solidFill>
                  <a:srgbClr val="808080"/>
                </a:solidFill>
                <a:latin typeface="Open Sans"/>
                <a:ea typeface="Open Sans"/>
                <a:cs typeface="Open Sans"/>
                <a:sym typeface="Open Sans"/>
              </a:rPr>
              <a:t>Cloud Storage</a:t>
            </a:r>
            <a:endParaRPr/>
          </a:p>
        </p:txBody>
      </p:sp>
      <p:cxnSp>
        <p:nvCxnSpPr>
          <p:cNvPr id="376" name="Google Shape;376;p32"/>
          <p:cNvCxnSpPr/>
          <p:nvPr/>
        </p:nvCxnSpPr>
        <p:spPr>
          <a:xfrm>
            <a:off x="6927800" y="4065825"/>
            <a:ext cx="316500" cy="0"/>
          </a:xfrm>
          <a:prstGeom prst="straightConnector1">
            <a:avLst/>
          </a:prstGeom>
          <a:noFill/>
          <a:ln w="9525" cap="flat" cmpd="sng">
            <a:solidFill>
              <a:srgbClr val="000000"/>
            </a:solidFill>
            <a:prstDash val="solid"/>
            <a:round/>
            <a:headEnd type="stealth" w="med" len="med"/>
            <a:tailEnd type="stealth" w="med" len="med"/>
          </a:ln>
        </p:spPr>
      </p:cxnSp>
      <p:sp>
        <p:nvSpPr>
          <p:cNvPr id="377" name="Google Shape;377;p32"/>
          <p:cNvSpPr txBox="1"/>
          <p:nvPr/>
        </p:nvSpPr>
        <p:spPr>
          <a:xfrm>
            <a:off x="5575025" y="672125"/>
            <a:ext cx="3370200" cy="23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a:ea typeface="Lato"/>
                <a:cs typeface="Lato"/>
                <a:sym typeface="Lato"/>
              </a:rPr>
              <a:t>ML model deployment pipeline</a:t>
            </a:r>
            <a:endParaRPr>
              <a:latin typeface="Lato"/>
              <a:ea typeface="Lato"/>
              <a:cs typeface="Lato"/>
              <a:sym typeface="Lato"/>
            </a:endParaRPr>
          </a:p>
        </p:txBody>
      </p:sp>
      <p:sp>
        <p:nvSpPr>
          <p:cNvPr id="378" name="Google Shape;378;p32"/>
          <p:cNvSpPr txBox="1"/>
          <p:nvPr/>
        </p:nvSpPr>
        <p:spPr>
          <a:xfrm>
            <a:off x="279225" y="4187575"/>
            <a:ext cx="3370200" cy="2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Output sample</a:t>
            </a:r>
            <a:endParaRPr>
              <a:latin typeface="Lato"/>
              <a:ea typeface="Lato"/>
              <a:cs typeface="Lato"/>
              <a:sym typeface="Lato"/>
            </a:endParaRPr>
          </a:p>
          <a:p>
            <a:pPr marL="0" lvl="0" indent="0" algn="l" rtl="0">
              <a:spcBef>
                <a:spcPts val="0"/>
              </a:spcBef>
              <a:spcAft>
                <a:spcPts val="0"/>
              </a:spcAft>
              <a:buNone/>
            </a:pPr>
            <a:r>
              <a:rPr lang="en" sz="900" i="1" u="sng">
                <a:solidFill>
                  <a:srgbClr val="3367D6"/>
                </a:solidFill>
                <a:highlight>
                  <a:srgbClr val="FFFFFF"/>
                </a:highlight>
                <a:latin typeface="Roboto"/>
                <a:ea typeface="Roboto"/>
                <a:cs typeface="Roboto"/>
                <a:sym typeface="Roboto"/>
                <a:hlinkClick r:id="rId11"/>
              </a:rPr>
              <a:t>https://us-central1-mcgillcapstone.cloudfunctions.net/launch_prediction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1"/>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CONCLUSIONS &amp; FUTURE WORK</a:t>
            </a:r>
            <a:endParaRPr sz="3000"/>
          </a:p>
        </p:txBody>
      </p:sp>
      <p:cxnSp>
        <p:nvCxnSpPr>
          <p:cNvPr id="347" name="Google Shape;347;p31"/>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348" name="Google Shape;348;p31"/>
          <p:cNvSpPr txBox="1"/>
          <p:nvPr/>
        </p:nvSpPr>
        <p:spPr>
          <a:xfrm>
            <a:off x="288725" y="1476750"/>
            <a:ext cx="8488500" cy="10950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Font typeface="Lato"/>
              <a:buChar char="●"/>
            </a:pPr>
            <a:r>
              <a:rPr lang="en" sz="1200" b="1">
                <a:latin typeface="Lato"/>
                <a:ea typeface="Lato"/>
                <a:cs typeface="Lato"/>
                <a:sym typeface="Lato"/>
              </a:rPr>
              <a:t>the first one</a:t>
            </a:r>
            <a:r>
              <a:rPr lang="en" sz="1200">
                <a:latin typeface="Lato"/>
                <a:ea typeface="Lato"/>
                <a:cs typeface="Lato"/>
                <a:sym typeface="Lato"/>
              </a:rPr>
              <a:t> predicting fire risk level of houses based on distance from incidents.</a:t>
            </a:r>
            <a:endParaRPr sz="1200">
              <a:latin typeface="Lato"/>
              <a:ea typeface="Lato"/>
              <a:cs typeface="Lato"/>
              <a:sym typeface="Lato"/>
            </a:endParaRPr>
          </a:p>
          <a:p>
            <a:pPr marL="457200" lvl="0" indent="0" algn="just" rtl="0">
              <a:lnSpc>
                <a:spcPct val="115000"/>
              </a:lnSpc>
              <a:spcBef>
                <a:spcPts val="0"/>
              </a:spcBef>
              <a:spcAft>
                <a:spcPts val="0"/>
              </a:spcAft>
              <a:buNone/>
            </a:pPr>
            <a:endParaRPr sz="1200">
              <a:latin typeface="Lato"/>
              <a:ea typeface="Lato"/>
              <a:cs typeface="Lato"/>
              <a:sym typeface="Lato"/>
            </a:endParaRPr>
          </a:p>
          <a:p>
            <a:pPr marL="457200" lvl="0" indent="-304800" algn="just" rtl="0">
              <a:lnSpc>
                <a:spcPct val="115000"/>
              </a:lnSpc>
              <a:spcBef>
                <a:spcPts val="0"/>
              </a:spcBef>
              <a:spcAft>
                <a:spcPts val="0"/>
              </a:spcAft>
              <a:buSzPts val="1200"/>
              <a:buFont typeface="Lato"/>
              <a:buChar char="●"/>
            </a:pPr>
            <a:r>
              <a:rPr lang="en" sz="1200" b="1">
                <a:latin typeface="Lato"/>
                <a:ea typeface="Lato"/>
                <a:cs typeface="Lato"/>
                <a:sym typeface="Lato"/>
              </a:rPr>
              <a:t>the second</a:t>
            </a:r>
            <a:r>
              <a:rPr lang="en" sz="1200">
                <a:latin typeface="Lato"/>
                <a:ea typeface="Lato"/>
                <a:cs typeface="Lato"/>
                <a:sym typeface="Lato"/>
              </a:rPr>
              <a:t> predicting the likelihood of fire in a specific intersection in the next 6-month period based on the location history and characteristics.</a:t>
            </a:r>
            <a:endParaRPr sz="1200">
              <a:latin typeface="Lato"/>
              <a:ea typeface="Lato"/>
              <a:cs typeface="Lato"/>
              <a:sym typeface="Lato"/>
            </a:endParaRPr>
          </a:p>
        </p:txBody>
      </p:sp>
      <p:sp>
        <p:nvSpPr>
          <p:cNvPr id="349" name="Google Shape;349;p31"/>
          <p:cNvSpPr txBox="1"/>
          <p:nvPr/>
        </p:nvSpPr>
        <p:spPr>
          <a:xfrm>
            <a:off x="444425" y="2963575"/>
            <a:ext cx="7289700" cy="8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b="1">
                <a:latin typeface="Lato"/>
                <a:ea typeface="Lato"/>
                <a:cs typeface="Lato"/>
                <a:sym typeface="Lato"/>
              </a:rPr>
              <a:t>Finally we believe that this work,</a:t>
            </a:r>
            <a:r>
              <a:rPr lang="en" sz="1200">
                <a:latin typeface="Lato"/>
                <a:ea typeface="Lato"/>
                <a:cs typeface="Lato"/>
                <a:sym typeface="Lato"/>
              </a:rPr>
              <a:t>  along with the other deliverables produced, if leveraged with more and real data, would prove to be useful for the Fire Department as a tool to improve public safety, resources planning and allocation, and detect and combat fires in the city of Montreal. </a:t>
            </a:r>
            <a:endParaRPr sz="12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a:spLocks noGrp="1"/>
          </p:cNvSpPr>
          <p:nvPr>
            <p:ph type="subTitle" idx="4294967295"/>
          </p:nvPr>
        </p:nvSpPr>
        <p:spPr>
          <a:xfrm>
            <a:off x="227625" y="107950"/>
            <a:ext cx="5159384"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BUSINESS PROBLEM</a:t>
            </a:r>
            <a:r>
              <a:rPr lang="en" sz="3000"/>
              <a:t> </a:t>
            </a:r>
            <a:endParaRPr sz="3000" dirty="0"/>
          </a:p>
        </p:txBody>
      </p:sp>
      <p:cxnSp>
        <p:nvCxnSpPr>
          <p:cNvPr id="106" name="Google Shape;106;p15"/>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107" name="Google Shape;107;p15"/>
          <p:cNvSpPr/>
          <p:nvPr/>
        </p:nvSpPr>
        <p:spPr>
          <a:xfrm>
            <a:off x="344443" y="940800"/>
            <a:ext cx="3986700" cy="3785700"/>
          </a:xfrm>
          <a:prstGeom prst="rect">
            <a:avLst/>
          </a:pr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Clr>
                <a:srgbClr val="000000"/>
              </a:buClr>
              <a:buSzPts val="1100"/>
              <a:buFont typeface="Arial"/>
              <a:buNone/>
            </a:pPr>
            <a:endParaRPr>
              <a:solidFill>
                <a:srgbClr val="FFFFFF"/>
              </a:solidFill>
            </a:endParaRPr>
          </a:p>
        </p:txBody>
      </p:sp>
      <p:sp>
        <p:nvSpPr>
          <p:cNvPr id="108" name="Google Shape;108;p15"/>
          <p:cNvSpPr/>
          <p:nvPr/>
        </p:nvSpPr>
        <p:spPr>
          <a:xfrm>
            <a:off x="4536625" y="940875"/>
            <a:ext cx="4482600" cy="37857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txBox="1"/>
          <p:nvPr/>
        </p:nvSpPr>
        <p:spPr>
          <a:xfrm>
            <a:off x="458443" y="1052275"/>
            <a:ext cx="3758700" cy="7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INITIAL BUSINESS PROBLEM PROPOSED</a:t>
            </a:r>
            <a:endParaRPr sz="1800" b="1">
              <a:solidFill>
                <a:srgbClr val="FFFFFF"/>
              </a:solidFill>
            </a:endParaRPr>
          </a:p>
          <a:p>
            <a:pPr marL="0" lvl="0" indent="0" algn="ctr" rtl="0">
              <a:spcBef>
                <a:spcPts val="0"/>
              </a:spcBef>
              <a:spcAft>
                <a:spcPts val="0"/>
              </a:spcAft>
              <a:buNone/>
            </a:pPr>
            <a:endParaRPr sz="3000" b="1">
              <a:solidFill>
                <a:srgbClr val="FFFFFF"/>
              </a:solidFill>
            </a:endParaRPr>
          </a:p>
        </p:txBody>
      </p:sp>
      <p:sp>
        <p:nvSpPr>
          <p:cNvPr id="110" name="Google Shape;110;p15"/>
          <p:cNvSpPr txBox="1"/>
          <p:nvPr/>
        </p:nvSpPr>
        <p:spPr>
          <a:xfrm>
            <a:off x="4898575" y="1052275"/>
            <a:ext cx="3758700" cy="4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FINAL PROBLEM SOLVED</a:t>
            </a:r>
            <a:endParaRPr sz="3000" b="1">
              <a:solidFill>
                <a:srgbClr val="FFFFFF"/>
              </a:solidFill>
            </a:endParaRPr>
          </a:p>
        </p:txBody>
      </p:sp>
      <p:sp>
        <p:nvSpPr>
          <p:cNvPr id="111" name="Google Shape;111;p15"/>
          <p:cNvSpPr/>
          <p:nvPr/>
        </p:nvSpPr>
        <p:spPr>
          <a:xfrm>
            <a:off x="5751189" y="1695558"/>
            <a:ext cx="2940900" cy="973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Lato"/>
                <a:ea typeface="Lato"/>
                <a:cs typeface="Lato"/>
                <a:sym typeface="Lato"/>
              </a:rPr>
              <a:t>Predict Fire Risk Level for each house in the city based on distance from fire incidents</a:t>
            </a:r>
            <a:endParaRPr b="1">
              <a:solidFill>
                <a:srgbClr val="FFFFFF"/>
              </a:solidFill>
              <a:latin typeface="Lato"/>
              <a:ea typeface="Lato"/>
              <a:cs typeface="Lato"/>
              <a:sym typeface="Lato"/>
            </a:endParaRPr>
          </a:p>
        </p:txBody>
      </p:sp>
      <p:sp>
        <p:nvSpPr>
          <p:cNvPr id="112" name="Google Shape;112;p15"/>
          <p:cNvSpPr/>
          <p:nvPr/>
        </p:nvSpPr>
        <p:spPr>
          <a:xfrm>
            <a:off x="5751200" y="3154025"/>
            <a:ext cx="3091500" cy="142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lt1"/>
                </a:solidFill>
                <a:latin typeface="Lato"/>
                <a:ea typeface="Lato"/>
                <a:cs typeface="Lato"/>
                <a:sym typeface="Lato"/>
              </a:rPr>
              <a:t>Determine property-level fire risk: likelihood of a given property having a fire incident in a</a:t>
            </a:r>
            <a:endParaRPr b="1">
              <a:solidFill>
                <a:schemeClr val="lt1"/>
              </a:solidFill>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r>
              <a:rPr lang="en" b="1">
                <a:solidFill>
                  <a:schemeClr val="lt1"/>
                </a:solidFill>
                <a:latin typeface="Lato"/>
                <a:ea typeface="Lato"/>
                <a:cs typeface="Lato"/>
                <a:sym typeface="Lato"/>
              </a:rPr>
              <a:t>given 6-month time period</a:t>
            </a:r>
            <a:endParaRPr b="1">
              <a:solidFill>
                <a:srgbClr val="FFFFFF"/>
              </a:solidFill>
              <a:latin typeface="Lato"/>
              <a:ea typeface="Lato"/>
              <a:cs typeface="Lato"/>
              <a:sym typeface="Lato"/>
            </a:endParaRPr>
          </a:p>
        </p:txBody>
      </p:sp>
      <p:sp>
        <p:nvSpPr>
          <p:cNvPr id="113" name="Google Shape;113;p15"/>
          <p:cNvSpPr/>
          <p:nvPr/>
        </p:nvSpPr>
        <p:spPr>
          <a:xfrm>
            <a:off x="557893" y="2146075"/>
            <a:ext cx="3559800" cy="17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FFFFFF"/>
                </a:solidFill>
                <a:latin typeface="Lato"/>
                <a:ea typeface="Lato"/>
                <a:cs typeface="Lato"/>
                <a:sym typeface="Lato"/>
              </a:rPr>
              <a:t>Predict the daily number of interventions for each Fire station in the city of Montreal </a:t>
            </a:r>
            <a:endParaRPr sz="1800" b="1">
              <a:latin typeface="Lato"/>
              <a:ea typeface="Lato"/>
              <a:cs typeface="Lato"/>
              <a:sym typeface="Lato"/>
            </a:endParaRPr>
          </a:p>
        </p:txBody>
      </p:sp>
      <p:sp>
        <p:nvSpPr>
          <p:cNvPr id="114" name="Google Shape;114;p15"/>
          <p:cNvSpPr/>
          <p:nvPr/>
        </p:nvSpPr>
        <p:spPr>
          <a:xfrm>
            <a:off x="4681923" y="1820250"/>
            <a:ext cx="1069200" cy="9738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a:p>
            <a:pPr marL="0" lvl="0" indent="0" algn="ctr" rtl="0">
              <a:spcBef>
                <a:spcPts val="0"/>
              </a:spcBef>
              <a:spcAft>
                <a:spcPts val="0"/>
              </a:spcAft>
              <a:buNone/>
            </a:pPr>
            <a:r>
              <a:rPr lang="en" b="1">
                <a:solidFill>
                  <a:srgbClr val="FFFFFF"/>
                </a:solidFill>
                <a:latin typeface="Roboto"/>
                <a:ea typeface="Roboto"/>
                <a:cs typeface="Roboto"/>
                <a:sym typeface="Roboto"/>
              </a:rPr>
              <a:t>Prediction</a:t>
            </a:r>
            <a:endParaRPr b="1">
              <a:solidFill>
                <a:srgbClr val="FFFFFF"/>
              </a:solidFill>
              <a:latin typeface="Roboto"/>
              <a:ea typeface="Roboto"/>
              <a:cs typeface="Roboto"/>
              <a:sym typeface="Roboto"/>
            </a:endParaRPr>
          </a:p>
        </p:txBody>
      </p:sp>
      <p:sp>
        <p:nvSpPr>
          <p:cNvPr id="115" name="Google Shape;115;p15"/>
          <p:cNvSpPr/>
          <p:nvPr/>
        </p:nvSpPr>
        <p:spPr>
          <a:xfrm>
            <a:off x="4671453" y="3379175"/>
            <a:ext cx="10692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a:p>
            <a:pPr marL="0" lvl="0" indent="0" algn="ctr" rtl="0">
              <a:spcBef>
                <a:spcPts val="0"/>
              </a:spcBef>
              <a:spcAft>
                <a:spcPts val="0"/>
              </a:spcAft>
              <a:buNone/>
            </a:pPr>
            <a:r>
              <a:rPr lang="en" b="1">
                <a:solidFill>
                  <a:srgbClr val="FFFFFF"/>
                </a:solidFill>
                <a:latin typeface="Roboto"/>
                <a:ea typeface="Roboto"/>
                <a:cs typeface="Roboto"/>
                <a:sym typeface="Roboto"/>
              </a:rPr>
              <a:t>Prevention</a:t>
            </a:r>
            <a:endParaRPr b="1">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p:nvPr/>
        </p:nvSpPr>
        <p:spPr>
          <a:xfrm>
            <a:off x="108650" y="160500"/>
            <a:ext cx="31524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lt1"/>
                </a:solidFill>
                <a:latin typeface="Raleway"/>
                <a:ea typeface="Raleway"/>
                <a:cs typeface="Raleway"/>
                <a:sym typeface="Raleway"/>
              </a:rPr>
              <a:t>AI Explorers</a:t>
            </a:r>
            <a:endParaRPr sz="3600" b="1">
              <a:solidFill>
                <a:schemeClr val="lt1"/>
              </a:solidFill>
              <a:latin typeface="Raleway"/>
              <a:ea typeface="Raleway"/>
              <a:cs typeface="Raleway"/>
              <a:sym typeface="Raleway"/>
            </a:endParaRPr>
          </a:p>
        </p:txBody>
      </p:sp>
      <p:sp>
        <p:nvSpPr>
          <p:cNvPr id="384" name="Google Shape;384;p33"/>
          <p:cNvSpPr txBox="1"/>
          <p:nvPr/>
        </p:nvSpPr>
        <p:spPr>
          <a:xfrm>
            <a:off x="5160425" y="4699200"/>
            <a:ext cx="44619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“...to boldly go where no one has gone before”</a:t>
            </a:r>
            <a:endParaRPr>
              <a:solidFill>
                <a:schemeClr val="lt1"/>
              </a:solidFill>
            </a:endParaRPr>
          </a:p>
        </p:txBody>
      </p:sp>
      <p:grpSp>
        <p:nvGrpSpPr>
          <p:cNvPr id="385" name="Google Shape;385;p33"/>
          <p:cNvGrpSpPr/>
          <p:nvPr/>
        </p:nvGrpSpPr>
        <p:grpSpPr>
          <a:xfrm>
            <a:off x="0" y="0"/>
            <a:ext cx="9144000" cy="5143501"/>
            <a:chOff x="0" y="0"/>
            <a:chExt cx="9144000" cy="5143501"/>
          </a:xfrm>
        </p:grpSpPr>
        <p:pic>
          <p:nvPicPr>
            <p:cNvPr id="386" name="Google Shape;386;p33"/>
            <p:cNvPicPr preferRelativeResize="0"/>
            <p:nvPr/>
          </p:nvPicPr>
          <p:blipFill rotWithShape="1">
            <a:blip r:embed="rId3">
              <a:alphaModFix/>
            </a:blip>
            <a:srcRect t="29955" b="7"/>
            <a:stretch/>
          </p:blipFill>
          <p:spPr>
            <a:xfrm>
              <a:off x="0" y="0"/>
              <a:ext cx="9143997" cy="4493352"/>
            </a:xfrm>
            <a:prstGeom prst="rect">
              <a:avLst/>
            </a:prstGeom>
            <a:noFill/>
            <a:ln>
              <a:noFill/>
            </a:ln>
          </p:spPr>
        </p:pic>
        <p:pic>
          <p:nvPicPr>
            <p:cNvPr id="387" name="Google Shape;387;p33"/>
            <p:cNvPicPr preferRelativeResize="0"/>
            <p:nvPr/>
          </p:nvPicPr>
          <p:blipFill rotWithShape="1">
            <a:blip r:embed="rId4">
              <a:alphaModFix/>
            </a:blip>
            <a:srcRect r="6164"/>
            <a:stretch/>
          </p:blipFill>
          <p:spPr>
            <a:xfrm>
              <a:off x="0" y="4368875"/>
              <a:ext cx="9144000" cy="774626"/>
            </a:xfrm>
            <a:prstGeom prst="rect">
              <a:avLst/>
            </a:prstGeom>
            <a:noFill/>
            <a:ln>
              <a:noFill/>
            </a:ln>
          </p:spPr>
        </p:pic>
      </p:grpSp>
      <p:sp>
        <p:nvSpPr>
          <p:cNvPr id="388" name="Google Shape;388;p33"/>
          <p:cNvSpPr txBox="1"/>
          <p:nvPr/>
        </p:nvSpPr>
        <p:spPr>
          <a:xfrm>
            <a:off x="108650" y="160500"/>
            <a:ext cx="31524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lt1"/>
                </a:solidFill>
                <a:latin typeface="Raleway"/>
                <a:ea typeface="Raleway"/>
                <a:cs typeface="Raleway"/>
                <a:sym typeface="Raleway"/>
              </a:rPr>
              <a:t>AI Explorers</a:t>
            </a:r>
            <a:endParaRPr sz="3600" b="1">
              <a:solidFill>
                <a:schemeClr val="lt1"/>
              </a:solidFill>
              <a:latin typeface="Raleway"/>
              <a:ea typeface="Raleway"/>
              <a:cs typeface="Raleway"/>
              <a:sym typeface="Raleway"/>
            </a:endParaRPr>
          </a:p>
        </p:txBody>
      </p:sp>
      <p:sp>
        <p:nvSpPr>
          <p:cNvPr id="389" name="Google Shape;389;p33"/>
          <p:cNvSpPr txBox="1"/>
          <p:nvPr/>
        </p:nvSpPr>
        <p:spPr>
          <a:xfrm>
            <a:off x="2995800" y="3447025"/>
            <a:ext cx="31524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Raleway"/>
                <a:ea typeface="Raleway"/>
                <a:cs typeface="Raleway"/>
                <a:sym typeface="Raleway"/>
              </a:rPr>
              <a:t>THANK YOU!</a:t>
            </a:r>
            <a:endParaRPr sz="3600" b="1">
              <a:solidFill>
                <a:schemeClr val="lt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4"/>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subTitle" idx="4294967295"/>
          </p:nvPr>
        </p:nvSpPr>
        <p:spPr>
          <a:xfrm>
            <a:off x="2821800" y="2082300"/>
            <a:ext cx="3500400" cy="97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4800" b="1"/>
              <a:t>APPENDIX</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5"/>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ASSUMPTIONS</a:t>
            </a:r>
            <a:endParaRPr sz="3000"/>
          </a:p>
        </p:txBody>
      </p:sp>
      <p:cxnSp>
        <p:nvCxnSpPr>
          <p:cNvPr id="402" name="Google Shape;402;p35"/>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403" name="Google Shape;403;p35"/>
          <p:cNvSpPr/>
          <p:nvPr/>
        </p:nvSpPr>
        <p:spPr>
          <a:xfrm>
            <a:off x="323364" y="990832"/>
            <a:ext cx="8235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04" name="Google Shape;404;p35"/>
          <p:cNvSpPr txBox="1"/>
          <p:nvPr/>
        </p:nvSpPr>
        <p:spPr>
          <a:xfrm>
            <a:off x="1416275" y="1043125"/>
            <a:ext cx="38832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Lato"/>
                <a:ea typeface="Lato"/>
                <a:cs typeface="Lato"/>
                <a:sym typeface="Lato"/>
              </a:rPr>
              <a:t>Calculate the center of the borough</a:t>
            </a:r>
            <a:endParaRPr sz="900">
              <a:solidFill>
                <a:srgbClr val="434343"/>
              </a:solidFill>
            </a:endParaRPr>
          </a:p>
          <a:p>
            <a:pPr marL="0" lvl="0" indent="0" algn="l" rtl="0">
              <a:spcBef>
                <a:spcPts val="0"/>
              </a:spcBef>
              <a:spcAft>
                <a:spcPts val="0"/>
              </a:spcAft>
              <a:buNone/>
            </a:pPr>
            <a:endParaRPr>
              <a:solidFill>
                <a:srgbClr val="434343"/>
              </a:solidFill>
              <a:latin typeface="Lato"/>
              <a:ea typeface="Lato"/>
              <a:cs typeface="Lato"/>
              <a:sym typeface="Lato"/>
            </a:endParaRPr>
          </a:p>
        </p:txBody>
      </p:sp>
      <p:pic>
        <p:nvPicPr>
          <p:cNvPr id="405" name="Google Shape;405;p35"/>
          <p:cNvPicPr preferRelativeResize="0"/>
          <p:nvPr/>
        </p:nvPicPr>
        <p:blipFill>
          <a:blip r:embed="rId3">
            <a:alphaModFix/>
          </a:blip>
          <a:stretch>
            <a:fillRect/>
          </a:stretch>
        </p:blipFill>
        <p:spPr>
          <a:xfrm>
            <a:off x="1569025" y="1532650"/>
            <a:ext cx="6248400" cy="335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02 - FINDINGS &amp; RESULTS</a:t>
            </a:r>
            <a:endParaRPr sz="3000"/>
          </a:p>
        </p:txBody>
      </p:sp>
      <p:cxnSp>
        <p:nvCxnSpPr>
          <p:cNvPr id="412" name="Google Shape;412;p36"/>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413" name="Google Shape;413;p36"/>
          <p:cNvSpPr/>
          <p:nvPr/>
        </p:nvSpPr>
        <p:spPr>
          <a:xfrm>
            <a:off x="323364" y="990832"/>
            <a:ext cx="8235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14" name="Google Shape;414;p36"/>
          <p:cNvSpPr txBox="1"/>
          <p:nvPr/>
        </p:nvSpPr>
        <p:spPr>
          <a:xfrm>
            <a:off x="1114700" y="1167075"/>
            <a:ext cx="4586100" cy="53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solidFill>
                  <a:schemeClr val="accent1"/>
                </a:solidFill>
                <a:latin typeface="Lato"/>
                <a:ea typeface="Lato"/>
                <a:cs typeface="Lato"/>
                <a:sym typeface="Lato"/>
              </a:rPr>
              <a:t>Feature Importance</a:t>
            </a:r>
            <a:endParaRPr sz="1200" b="1">
              <a:solidFill>
                <a:schemeClr val="accent1"/>
              </a:solidFill>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                         </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0            Sum_Autres_incendies    5.627817</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       Sum_Incendie_de_batiments    4.416537</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           Sum_Premier_Repondant   23.562459</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3               Sum_Sans_incendie   14.230483</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4                       Sum_Crime    0.223628</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5           Sum_Alarmes_incendies   12.848393</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6   Sum_False_Alertes_Annulations    0.466472</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7             Couples_No_Children    1.352183</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8             CouplesWithChildren    1.376694</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9                    SizeOF House    1.478065</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10                 Detached_House    1.527576</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11          Appartment_FiveFloors    1.497550</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12                      OtherType    1.347506</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13                  Semi_detached    1.426204</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14                      TownHouse    1.550613</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15                         Duplex    1.474393</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16        Appartment_less_5Florrs    1.332883</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sp>
        <p:nvSpPr>
          <p:cNvPr id="415" name="Google Shape;415;p36"/>
          <p:cNvSpPr txBox="1"/>
          <p:nvPr/>
        </p:nvSpPr>
        <p:spPr>
          <a:xfrm>
            <a:off x="4928525" y="1569322"/>
            <a:ext cx="4586100" cy="53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17                   OtherDtached    1.456652</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18                     MObileHome    1.499862</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19                       1_4Rooms    1.328204</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20                        5_rooms    1.365861</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21                        6_rooms    1.373940</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22                        7_rooms    1.387381</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23                  8_RoomsOrmore    1.461079</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24                  Average_Rooms    1.424583</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25             Simple_Maintenance    1.289666</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26                  Major_repairs    1.351905</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27            Average_House_Value    1.445947</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28     AverageHouseholdIncome2015    1.485375</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29                      Avg_flors    1.853714</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30                  Avg_YearBuilt    1.669168</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31                   Avg_LandArea    1.852248</a:t>
            </a:r>
            <a:endParaRPr sz="1050">
              <a:solidFill>
                <a:srgbClr val="21212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050">
                <a:solidFill>
                  <a:srgbClr val="212121"/>
                </a:solidFill>
                <a:highlight>
                  <a:srgbClr val="FFFFFF"/>
                </a:highlight>
                <a:latin typeface="Courier New"/>
                <a:ea typeface="Courier New"/>
                <a:cs typeface="Courier New"/>
                <a:sym typeface="Courier New"/>
              </a:rPr>
              <a:t>32                   Avg_HomeArea    2.014959</a:t>
            </a:r>
            <a:endParaRPr sz="1050" b="1">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7"/>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TEAM CHARTER</a:t>
            </a:r>
            <a:endParaRPr sz="3000"/>
          </a:p>
        </p:txBody>
      </p:sp>
      <p:cxnSp>
        <p:nvCxnSpPr>
          <p:cNvPr id="422" name="Google Shape;422;p37"/>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pic>
        <p:nvPicPr>
          <p:cNvPr id="423" name="Google Shape;423;p37"/>
          <p:cNvPicPr preferRelativeResize="0"/>
          <p:nvPr/>
        </p:nvPicPr>
        <p:blipFill>
          <a:blip r:embed="rId3">
            <a:alphaModFix/>
          </a:blip>
          <a:stretch>
            <a:fillRect/>
          </a:stretch>
        </p:blipFill>
        <p:spPr>
          <a:xfrm>
            <a:off x="1020182" y="918936"/>
            <a:ext cx="7104652" cy="419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8"/>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TRELLO - KANBAN BOARD</a:t>
            </a:r>
            <a:endParaRPr sz="3000"/>
          </a:p>
        </p:txBody>
      </p:sp>
      <p:cxnSp>
        <p:nvCxnSpPr>
          <p:cNvPr id="430" name="Google Shape;430;p38"/>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pic>
        <p:nvPicPr>
          <p:cNvPr id="431" name="Google Shape;431;p38"/>
          <p:cNvPicPr preferRelativeResize="0"/>
          <p:nvPr/>
        </p:nvPicPr>
        <p:blipFill>
          <a:blip r:embed="rId3">
            <a:alphaModFix/>
          </a:blip>
          <a:stretch>
            <a:fillRect/>
          </a:stretch>
        </p:blipFill>
        <p:spPr>
          <a:xfrm>
            <a:off x="549375" y="902375"/>
            <a:ext cx="8137422" cy="4157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a:spLocks noGrp="1"/>
          </p:cNvSpPr>
          <p:nvPr>
            <p:ph type="subTitle" idx="4294967295"/>
          </p:nvPr>
        </p:nvSpPr>
        <p:spPr>
          <a:xfrm>
            <a:off x="227624" y="107950"/>
            <a:ext cx="5735853"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EXTERNAL DATA USED</a:t>
            </a:r>
            <a:endParaRPr sz="3000" dirty="0"/>
          </a:p>
        </p:txBody>
      </p:sp>
      <p:cxnSp>
        <p:nvCxnSpPr>
          <p:cNvPr id="122" name="Google Shape;122;p16"/>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123" name="Google Shape;123;p16"/>
          <p:cNvSpPr/>
          <p:nvPr/>
        </p:nvSpPr>
        <p:spPr>
          <a:xfrm>
            <a:off x="323379" y="1008499"/>
            <a:ext cx="823500" cy="9738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24" name="Google Shape;124;p16"/>
          <p:cNvSpPr/>
          <p:nvPr/>
        </p:nvSpPr>
        <p:spPr>
          <a:xfrm>
            <a:off x="323364" y="2667232"/>
            <a:ext cx="8235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25" name="Google Shape;125;p16"/>
          <p:cNvSpPr txBox="1"/>
          <p:nvPr/>
        </p:nvSpPr>
        <p:spPr>
          <a:xfrm>
            <a:off x="1319650" y="883800"/>
            <a:ext cx="7606200" cy="16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House Risk Level - based on distance from fire incident</a:t>
            </a:r>
            <a:endParaRPr sz="1800" b="1">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u="sng">
                <a:solidFill>
                  <a:schemeClr val="hlink"/>
                </a:solidFill>
                <a:latin typeface="Lato"/>
                <a:ea typeface="Lato"/>
                <a:cs typeface="Lato"/>
                <a:sym typeface="Lato"/>
                <a:hlinkClick r:id="rId3"/>
              </a:rPr>
              <a:t>The interventions data from the fire department of the city of Montreal</a:t>
            </a:r>
            <a:r>
              <a:rPr lang="en">
                <a:latin typeface="Lato"/>
                <a:ea typeface="Lato"/>
                <a:cs typeface="Lato"/>
                <a:sym typeface="Lato"/>
              </a:rPr>
              <a:t/>
            </a:r>
            <a:br>
              <a:rPr lang="en">
                <a:latin typeface="Lato"/>
                <a:ea typeface="Lato"/>
                <a:cs typeface="Lato"/>
                <a:sym typeface="Lato"/>
              </a:rPr>
            </a:br>
            <a:endParaRPr sz="900">
              <a:latin typeface="Lato"/>
              <a:ea typeface="Lato"/>
              <a:cs typeface="Lato"/>
              <a:sym typeface="Lato"/>
            </a:endParaRPr>
          </a:p>
          <a:p>
            <a:pPr marL="457200" lvl="0" indent="-317500" algn="l" rtl="0">
              <a:lnSpc>
                <a:spcPct val="115000"/>
              </a:lnSpc>
              <a:spcBef>
                <a:spcPts val="0"/>
              </a:spcBef>
              <a:spcAft>
                <a:spcPts val="0"/>
              </a:spcAft>
              <a:buSzPts val="1400"/>
              <a:buAutoNum type="arabicPeriod"/>
            </a:pPr>
            <a:r>
              <a:rPr lang="en">
                <a:latin typeface="Lato"/>
                <a:ea typeface="Lato"/>
                <a:cs typeface="Lato"/>
                <a:sym typeface="Lato"/>
              </a:rPr>
              <a:t>Sample of house's data from Centris</a:t>
            </a:r>
            <a:r>
              <a:rPr lang="en"/>
              <a:t/>
            </a:r>
            <a:br>
              <a:rPr lang="en"/>
            </a:br>
            <a:endParaRPr sz="900"/>
          </a:p>
          <a:p>
            <a:pPr marL="0" lvl="0" indent="0" algn="l" rtl="0">
              <a:spcBef>
                <a:spcPts val="0"/>
              </a:spcBef>
              <a:spcAft>
                <a:spcPts val="0"/>
              </a:spcAft>
              <a:buNone/>
            </a:pPr>
            <a:endParaRPr>
              <a:latin typeface="Lato"/>
              <a:ea typeface="Lato"/>
              <a:cs typeface="Lato"/>
              <a:sym typeface="Lato"/>
            </a:endParaRPr>
          </a:p>
        </p:txBody>
      </p:sp>
      <p:sp>
        <p:nvSpPr>
          <p:cNvPr id="126" name="Google Shape;126;p16"/>
          <p:cNvSpPr txBox="1"/>
          <p:nvPr/>
        </p:nvSpPr>
        <p:spPr>
          <a:xfrm>
            <a:off x="1319650" y="2546357"/>
            <a:ext cx="7245900" cy="22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Property Fire Predictor - based on four (4) closest incidents from center of borough</a:t>
            </a:r>
            <a:endParaRPr sz="1800" b="1">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The interventions data from the fire department of the city of Montreal</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u="sng">
                <a:solidFill>
                  <a:schemeClr val="hlink"/>
                </a:solidFill>
                <a:latin typeface="Lato"/>
                <a:ea typeface="Lato"/>
                <a:cs typeface="Lato"/>
                <a:sym typeface="Lato"/>
                <a:hlinkClick r:id="rId4"/>
              </a:rPr>
              <a:t>The 2016 Census for the Agglomeration de Montreal</a:t>
            </a: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u="sng">
                <a:solidFill>
                  <a:schemeClr val="hlink"/>
                </a:solidFill>
                <a:latin typeface="Lato"/>
                <a:ea typeface="Lato"/>
                <a:cs typeface="Lato"/>
                <a:sym typeface="Lato"/>
                <a:hlinkClick r:id="rId5"/>
              </a:rPr>
              <a:t>The data about Crime in Montreal</a:t>
            </a:r>
            <a:endParaRPr>
              <a:latin typeface="Lato"/>
              <a:ea typeface="Lato"/>
              <a:cs typeface="Lato"/>
              <a:sym typeface="Lato"/>
            </a:endParaRPr>
          </a:p>
          <a:p>
            <a:pPr marL="457200" lvl="0" indent="-317500" algn="l" rtl="0">
              <a:lnSpc>
                <a:spcPct val="115000"/>
              </a:lnSpc>
              <a:spcBef>
                <a:spcPts val="0"/>
              </a:spcBef>
              <a:spcAft>
                <a:spcPts val="0"/>
              </a:spcAft>
              <a:buSzPts val="1400"/>
              <a:buAutoNum type="arabicPeriod"/>
            </a:pPr>
            <a:r>
              <a:rPr lang="en" u="sng">
                <a:solidFill>
                  <a:schemeClr val="hlink"/>
                </a:solidFill>
                <a:latin typeface="Lato"/>
                <a:ea typeface="Lato"/>
                <a:cs typeface="Lato"/>
                <a:sym typeface="Lato"/>
                <a:hlinkClick r:id="rId6"/>
              </a:rPr>
              <a:t>Data on the properties' location, size, year built, lot area, etc. from the city of Montreal</a:t>
            </a:r>
            <a:r>
              <a:rPr lang="en"/>
              <a:t/>
            </a:r>
            <a:br>
              <a:rPr lang="en"/>
            </a:br>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a:spLocks noGrp="1"/>
          </p:cNvSpPr>
          <p:nvPr>
            <p:ph type="subTitle" idx="4294967295"/>
          </p:nvPr>
        </p:nvSpPr>
        <p:spPr>
          <a:xfrm>
            <a:off x="227625" y="107950"/>
            <a:ext cx="7887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DATA ANALYSIS TOOLS &amp; TECHNIQUES</a:t>
            </a:r>
            <a:endParaRPr sz="3000"/>
          </a:p>
        </p:txBody>
      </p:sp>
      <p:cxnSp>
        <p:nvCxnSpPr>
          <p:cNvPr id="133" name="Google Shape;133;p17"/>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134" name="Google Shape;134;p17"/>
          <p:cNvSpPr/>
          <p:nvPr/>
        </p:nvSpPr>
        <p:spPr>
          <a:xfrm>
            <a:off x="323379" y="1008499"/>
            <a:ext cx="823500" cy="9738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35" name="Google Shape;135;p17"/>
          <p:cNvSpPr/>
          <p:nvPr/>
        </p:nvSpPr>
        <p:spPr>
          <a:xfrm>
            <a:off x="323364" y="2968568"/>
            <a:ext cx="823500" cy="973800"/>
          </a:xfrm>
          <a:prstGeom prst="rect">
            <a:avLst/>
          </a:prstGeom>
          <a:solidFill>
            <a:srgbClr val="0EA811"/>
          </a:solidFill>
          <a:ln>
            <a:noFill/>
          </a:ln>
          <a:effectLst>
            <a:outerShdw blurRad="57150" dist="19050" dir="5400000" algn="bl" rotWithShape="0">
              <a:srgbClr val="00FF00">
                <a:alpha val="2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36" name="Google Shape;136;p17"/>
          <p:cNvSpPr txBox="1"/>
          <p:nvPr/>
        </p:nvSpPr>
        <p:spPr>
          <a:xfrm>
            <a:off x="1319650" y="883800"/>
            <a:ext cx="59955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House Risk Level - based on distance from fire incident</a:t>
            </a:r>
            <a:r>
              <a:rPr lang="en"/>
              <a:t/>
            </a:r>
            <a:br>
              <a:rPr lang="en"/>
            </a:br>
            <a:endParaRPr sz="900"/>
          </a:p>
          <a:p>
            <a:pPr marL="0" lvl="0" indent="0" algn="l" rtl="0">
              <a:spcBef>
                <a:spcPts val="0"/>
              </a:spcBef>
              <a:spcAft>
                <a:spcPts val="0"/>
              </a:spcAft>
              <a:buNone/>
            </a:pPr>
            <a:endParaRPr>
              <a:latin typeface="Lato"/>
              <a:ea typeface="Lato"/>
              <a:cs typeface="Lato"/>
              <a:sym typeface="Lato"/>
            </a:endParaRPr>
          </a:p>
        </p:txBody>
      </p:sp>
      <p:sp>
        <p:nvSpPr>
          <p:cNvPr id="137" name="Google Shape;137;p17"/>
          <p:cNvSpPr txBox="1"/>
          <p:nvPr/>
        </p:nvSpPr>
        <p:spPr>
          <a:xfrm>
            <a:off x="1319650" y="2847691"/>
            <a:ext cx="72459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Property Fire Predictor - based on four closest incidents from center of borough</a:t>
            </a:r>
            <a:r>
              <a:rPr lang="en"/>
              <a:t/>
            </a:r>
            <a:br>
              <a:rPr lang="en"/>
            </a:br>
            <a:endParaRPr/>
          </a:p>
          <a:p>
            <a:pPr marL="0" lvl="0" indent="0" algn="l" rtl="0">
              <a:spcBef>
                <a:spcPts val="0"/>
              </a:spcBef>
              <a:spcAft>
                <a:spcPts val="0"/>
              </a:spcAft>
              <a:buNone/>
            </a:pPr>
            <a:endParaRPr>
              <a:latin typeface="Lato"/>
              <a:ea typeface="Lato"/>
              <a:cs typeface="Lato"/>
              <a:sym typeface="Lato"/>
            </a:endParaRPr>
          </a:p>
        </p:txBody>
      </p:sp>
      <p:sp>
        <p:nvSpPr>
          <p:cNvPr id="138" name="Google Shape;138;p17"/>
          <p:cNvSpPr txBox="1"/>
          <p:nvPr/>
        </p:nvSpPr>
        <p:spPr>
          <a:xfrm>
            <a:off x="1416275" y="1347925"/>
            <a:ext cx="7659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Tools</a:t>
            </a:r>
            <a:endParaRPr sz="900"/>
          </a:p>
          <a:p>
            <a:pPr marL="0" lvl="0" indent="0" algn="l" rtl="0">
              <a:spcBef>
                <a:spcPts val="0"/>
              </a:spcBef>
              <a:spcAft>
                <a:spcPts val="0"/>
              </a:spcAft>
              <a:buNone/>
            </a:pPr>
            <a:endParaRPr>
              <a:latin typeface="Lato"/>
              <a:ea typeface="Lato"/>
              <a:cs typeface="Lato"/>
              <a:sym typeface="Lato"/>
            </a:endParaRPr>
          </a:p>
        </p:txBody>
      </p:sp>
      <p:sp>
        <p:nvSpPr>
          <p:cNvPr id="139" name="Google Shape;139;p17"/>
          <p:cNvSpPr txBox="1"/>
          <p:nvPr/>
        </p:nvSpPr>
        <p:spPr>
          <a:xfrm>
            <a:off x="5018425" y="1347925"/>
            <a:ext cx="13512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Techniques</a:t>
            </a:r>
            <a:endParaRPr sz="900"/>
          </a:p>
          <a:p>
            <a:pPr marL="0" lvl="0" indent="0" algn="l" rtl="0">
              <a:spcBef>
                <a:spcPts val="0"/>
              </a:spcBef>
              <a:spcAft>
                <a:spcPts val="0"/>
              </a:spcAft>
              <a:buNone/>
            </a:pPr>
            <a:endParaRPr>
              <a:latin typeface="Lato"/>
              <a:ea typeface="Lato"/>
              <a:cs typeface="Lato"/>
              <a:sym typeface="Lato"/>
            </a:endParaRPr>
          </a:p>
        </p:txBody>
      </p:sp>
      <p:sp>
        <p:nvSpPr>
          <p:cNvPr id="140" name="Google Shape;140;p17"/>
          <p:cNvSpPr txBox="1"/>
          <p:nvPr/>
        </p:nvSpPr>
        <p:spPr>
          <a:xfrm>
            <a:off x="1416275" y="1659650"/>
            <a:ext cx="2359200" cy="11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Github</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Python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Java</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Jupyter Notebook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Excel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41" name="Google Shape;141;p17"/>
          <p:cNvSpPr txBox="1"/>
          <p:nvPr/>
        </p:nvSpPr>
        <p:spPr>
          <a:xfrm>
            <a:off x="5018425" y="1659650"/>
            <a:ext cx="2674200" cy="60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Decision Tree Regression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42" name="Google Shape;142;p17"/>
          <p:cNvSpPr txBox="1"/>
          <p:nvPr/>
        </p:nvSpPr>
        <p:spPr>
          <a:xfrm>
            <a:off x="1416275" y="3789961"/>
            <a:ext cx="2359200" cy="11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Github</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Python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Alteryx</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Tableau</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Excel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43" name="Google Shape;143;p17"/>
          <p:cNvSpPr txBox="1"/>
          <p:nvPr/>
        </p:nvSpPr>
        <p:spPr>
          <a:xfrm>
            <a:off x="5018425" y="3789961"/>
            <a:ext cx="2359200" cy="11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Decision Tree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Random Forest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XG Boost</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44" name="Google Shape;144;p17"/>
          <p:cNvSpPr txBox="1"/>
          <p:nvPr/>
        </p:nvSpPr>
        <p:spPr>
          <a:xfrm>
            <a:off x="1416275" y="3478061"/>
            <a:ext cx="7659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Tools</a:t>
            </a:r>
            <a:endParaRPr sz="900"/>
          </a:p>
          <a:p>
            <a:pPr marL="0" lvl="0" indent="0" algn="l" rtl="0">
              <a:spcBef>
                <a:spcPts val="0"/>
              </a:spcBef>
              <a:spcAft>
                <a:spcPts val="0"/>
              </a:spcAft>
              <a:buNone/>
            </a:pPr>
            <a:endParaRPr>
              <a:latin typeface="Lato"/>
              <a:ea typeface="Lato"/>
              <a:cs typeface="Lato"/>
              <a:sym typeface="Lato"/>
            </a:endParaRPr>
          </a:p>
        </p:txBody>
      </p:sp>
      <p:sp>
        <p:nvSpPr>
          <p:cNvPr id="145" name="Google Shape;145;p17"/>
          <p:cNvSpPr txBox="1"/>
          <p:nvPr/>
        </p:nvSpPr>
        <p:spPr>
          <a:xfrm>
            <a:off x="5018425" y="3478061"/>
            <a:ext cx="13512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Techniques</a:t>
            </a:r>
            <a:endParaRPr sz="9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subTitle" idx="4294967295"/>
          </p:nvPr>
        </p:nvSpPr>
        <p:spPr>
          <a:xfrm>
            <a:off x="227625" y="107950"/>
            <a:ext cx="7887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DATA ANALYSIS TOOLS &amp; TECHNIQUES</a:t>
            </a:r>
            <a:endParaRPr sz="3000"/>
          </a:p>
        </p:txBody>
      </p:sp>
      <p:cxnSp>
        <p:nvCxnSpPr>
          <p:cNvPr id="152" name="Google Shape;152;p18"/>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153" name="Google Shape;153;p18"/>
          <p:cNvSpPr/>
          <p:nvPr/>
        </p:nvSpPr>
        <p:spPr>
          <a:xfrm>
            <a:off x="20782" y="1442835"/>
            <a:ext cx="27267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Data Exploration</a:t>
            </a:r>
            <a:endParaRPr>
              <a:solidFill>
                <a:srgbClr val="FFFFFF"/>
              </a:solidFill>
              <a:latin typeface="Roboto"/>
              <a:ea typeface="Roboto"/>
              <a:cs typeface="Roboto"/>
              <a:sym typeface="Roboto"/>
            </a:endParaRPr>
          </a:p>
        </p:txBody>
      </p:sp>
      <p:sp>
        <p:nvSpPr>
          <p:cNvPr id="154" name="Google Shape;154;p18"/>
          <p:cNvSpPr/>
          <p:nvPr/>
        </p:nvSpPr>
        <p:spPr>
          <a:xfrm>
            <a:off x="2284207" y="1442620"/>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Data Storage</a:t>
            </a:r>
            <a:endParaRPr>
              <a:solidFill>
                <a:srgbClr val="FFFFFF"/>
              </a:solidFill>
              <a:latin typeface="Roboto"/>
              <a:ea typeface="Roboto"/>
              <a:cs typeface="Roboto"/>
              <a:sym typeface="Roboto"/>
            </a:endParaRPr>
          </a:p>
        </p:txBody>
      </p:sp>
      <p:sp>
        <p:nvSpPr>
          <p:cNvPr id="155" name="Google Shape;155;p18"/>
          <p:cNvSpPr/>
          <p:nvPr/>
        </p:nvSpPr>
        <p:spPr>
          <a:xfrm>
            <a:off x="4350756" y="1442620"/>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Data pipelines</a:t>
            </a:r>
            <a:endParaRPr>
              <a:solidFill>
                <a:srgbClr val="FFFFFF"/>
              </a:solidFill>
              <a:latin typeface="Roboto"/>
              <a:ea typeface="Roboto"/>
              <a:cs typeface="Roboto"/>
              <a:sym typeface="Roboto"/>
            </a:endParaRPr>
          </a:p>
        </p:txBody>
      </p:sp>
      <p:sp>
        <p:nvSpPr>
          <p:cNvPr id="156" name="Google Shape;156;p18"/>
          <p:cNvSpPr/>
          <p:nvPr/>
        </p:nvSpPr>
        <p:spPr>
          <a:xfrm>
            <a:off x="6417521" y="1442620"/>
            <a:ext cx="25413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Build ML models</a:t>
            </a:r>
            <a:endParaRPr>
              <a:solidFill>
                <a:srgbClr val="FFFFFF"/>
              </a:solidFill>
              <a:latin typeface="Roboto"/>
              <a:ea typeface="Roboto"/>
              <a:cs typeface="Roboto"/>
              <a:sym typeface="Roboto"/>
            </a:endParaRPr>
          </a:p>
        </p:txBody>
      </p:sp>
      <p:sp>
        <p:nvSpPr>
          <p:cNvPr id="157" name="Google Shape;157;p18"/>
          <p:cNvSpPr/>
          <p:nvPr/>
        </p:nvSpPr>
        <p:spPr>
          <a:xfrm>
            <a:off x="35707" y="2188045"/>
            <a:ext cx="2248500" cy="27234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p:nvPr/>
        </p:nvSpPr>
        <p:spPr>
          <a:xfrm>
            <a:off x="131782" y="2233120"/>
            <a:ext cx="2005500" cy="769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00">
                <a:latin typeface="Lato"/>
                <a:ea typeface="Lato"/>
                <a:cs typeface="Lato"/>
                <a:sym typeface="Lato"/>
              </a:rPr>
              <a:t>At very first step we required to understand an initial data trend and patterns that could drive us to a possible need in terms of ML. </a:t>
            </a:r>
            <a:endParaRPr sz="1000">
              <a:latin typeface="Lato"/>
              <a:ea typeface="Lato"/>
              <a:cs typeface="Lato"/>
              <a:sym typeface="Lato"/>
            </a:endParaRPr>
          </a:p>
          <a:p>
            <a:pPr marL="0" lvl="0" indent="0" algn="just" rtl="0">
              <a:spcBef>
                <a:spcPts val="0"/>
              </a:spcBef>
              <a:spcAft>
                <a:spcPts val="0"/>
              </a:spcAft>
              <a:buNone/>
            </a:pPr>
            <a:r>
              <a:rPr lang="en" sz="1000">
                <a:latin typeface="Lato"/>
                <a:ea typeface="Lato"/>
                <a:cs typeface="Lato"/>
                <a:sym typeface="Lato"/>
              </a:rPr>
              <a:t>Tools:</a:t>
            </a:r>
            <a:endParaRPr sz="1000">
              <a:latin typeface="Lato"/>
              <a:ea typeface="Lato"/>
              <a:cs typeface="Lato"/>
              <a:sym typeface="Lato"/>
            </a:endParaRPr>
          </a:p>
        </p:txBody>
      </p:sp>
      <p:pic>
        <p:nvPicPr>
          <p:cNvPr id="159" name="Google Shape;159;p18"/>
          <p:cNvPicPr preferRelativeResize="0"/>
          <p:nvPr/>
        </p:nvPicPr>
        <p:blipFill>
          <a:blip r:embed="rId3">
            <a:alphaModFix/>
          </a:blip>
          <a:stretch>
            <a:fillRect/>
          </a:stretch>
        </p:blipFill>
        <p:spPr>
          <a:xfrm>
            <a:off x="216157" y="3353620"/>
            <a:ext cx="1299575" cy="256200"/>
          </a:xfrm>
          <a:prstGeom prst="rect">
            <a:avLst/>
          </a:prstGeom>
          <a:noFill/>
          <a:ln>
            <a:noFill/>
          </a:ln>
        </p:spPr>
      </p:pic>
      <p:pic>
        <p:nvPicPr>
          <p:cNvPr id="160" name="Google Shape;160;p18"/>
          <p:cNvPicPr preferRelativeResize="0"/>
          <p:nvPr/>
        </p:nvPicPr>
        <p:blipFill>
          <a:blip r:embed="rId4">
            <a:alphaModFix/>
          </a:blip>
          <a:stretch>
            <a:fillRect/>
          </a:stretch>
        </p:blipFill>
        <p:spPr>
          <a:xfrm>
            <a:off x="257456" y="3842682"/>
            <a:ext cx="593424" cy="593424"/>
          </a:xfrm>
          <a:prstGeom prst="rect">
            <a:avLst/>
          </a:prstGeom>
          <a:noFill/>
          <a:ln>
            <a:noFill/>
          </a:ln>
        </p:spPr>
      </p:pic>
      <p:sp>
        <p:nvSpPr>
          <p:cNvPr id="161" name="Google Shape;161;p18"/>
          <p:cNvSpPr/>
          <p:nvPr/>
        </p:nvSpPr>
        <p:spPr>
          <a:xfrm>
            <a:off x="2344282" y="2188045"/>
            <a:ext cx="2248500" cy="27234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txBox="1"/>
          <p:nvPr/>
        </p:nvSpPr>
        <p:spPr>
          <a:xfrm>
            <a:off x="2422975" y="2233120"/>
            <a:ext cx="2005500" cy="1025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00">
                <a:latin typeface="Lato"/>
                <a:ea typeface="Lato"/>
                <a:cs typeface="Lato"/>
                <a:sym typeface="Lato"/>
              </a:rPr>
              <a:t>We rapidly noticed a huge need in terms of storage for all the data we were gathering for a broad of purposes, the picked tool must fit with any format of data.</a:t>
            </a:r>
            <a:endParaRPr sz="1000">
              <a:latin typeface="Lato"/>
              <a:ea typeface="Lato"/>
              <a:cs typeface="Lato"/>
              <a:sym typeface="Lato"/>
            </a:endParaRPr>
          </a:p>
          <a:p>
            <a:pPr marL="0" lvl="0" indent="0" algn="just" rtl="0">
              <a:spcBef>
                <a:spcPts val="0"/>
              </a:spcBef>
              <a:spcAft>
                <a:spcPts val="0"/>
              </a:spcAft>
              <a:buNone/>
            </a:pPr>
            <a:r>
              <a:rPr lang="en" sz="1000">
                <a:latin typeface="Lato"/>
                <a:ea typeface="Lato"/>
                <a:cs typeface="Lato"/>
                <a:sym typeface="Lato"/>
              </a:rPr>
              <a:t>Tools:</a:t>
            </a:r>
            <a:endParaRPr sz="1000">
              <a:latin typeface="Lato"/>
              <a:ea typeface="Lato"/>
              <a:cs typeface="Lato"/>
              <a:sym typeface="Lato"/>
            </a:endParaRPr>
          </a:p>
        </p:txBody>
      </p:sp>
      <p:sp>
        <p:nvSpPr>
          <p:cNvPr id="163" name="Google Shape;163;p18"/>
          <p:cNvSpPr txBox="1"/>
          <p:nvPr/>
        </p:nvSpPr>
        <p:spPr>
          <a:xfrm>
            <a:off x="3557369" y="3934895"/>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latin typeface="Open Sans"/>
                <a:ea typeface="Open Sans"/>
                <a:cs typeface="Open Sans"/>
                <a:sym typeface="Open Sans"/>
              </a:rPr>
              <a:t>Cloud Storage</a:t>
            </a:r>
            <a:endParaRPr/>
          </a:p>
        </p:txBody>
      </p:sp>
      <p:pic>
        <p:nvPicPr>
          <p:cNvPr id="164" name="Google Shape;164;p18" descr="Cloud-Storage.png"/>
          <p:cNvPicPr preferRelativeResize="0"/>
          <p:nvPr/>
        </p:nvPicPr>
        <p:blipFill rotWithShape="1">
          <a:blip r:embed="rId5">
            <a:alphaModFix/>
          </a:blip>
          <a:srcRect t="5092" b="5092"/>
          <a:stretch/>
        </p:blipFill>
        <p:spPr>
          <a:xfrm>
            <a:off x="3590737" y="3439480"/>
            <a:ext cx="530400" cy="476400"/>
          </a:xfrm>
          <a:prstGeom prst="rect">
            <a:avLst/>
          </a:prstGeom>
          <a:noFill/>
          <a:ln>
            <a:noFill/>
          </a:ln>
        </p:spPr>
      </p:pic>
      <p:sp>
        <p:nvSpPr>
          <p:cNvPr id="165" name="Google Shape;165;p18"/>
          <p:cNvSpPr txBox="1"/>
          <p:nvPr/>
        </p:nvSpPr>
        <p:spPr>
          <a:xfrm>
            <a:off x="2621244" y="3938270"/>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latin typeface="Open Sans"/>
                <a:ea typeface="Open Sans"/>
                <a:cs typeface="Open Sans"/>
                <a:sym typeface="Open Sans"/>
              </a:rPr>
              <a:t>BigQuery</a:t>
            </a:r>
            <a:endParaRPr/>
          </a:p>
        </p:txBody>
      </p:sp>
      <p:pic>
        <p:nvPicPr>
          <p:cNvPr id="166" name="Google Shape;166;p18" descr="BigQuery.png"/>
          <p:cNvPicPr preferRelativeResize="0"/>
          <p:nvPr/>
        </p:nvPicPr>
        <p:blipFill rotWithShape="1">
          <a:blip r:embed="rId6">
            <a:alphaModFix/>
          </a:blip>
          <a:srcRect t="5092" b="5092"/>
          <a:stretch/>
        </p:blipFill>
        <p:spPr>
          <a:xfrm>
            <a:off x="2654612" y="3439468"/>
            <a:ext cx="530400" cy="476400"/>
          </a:xfrm>
          <a:prstGeom prst="rect">
            <a:avLst/>
          </a:prstGeom>
          <a:noFill/>
          <a:ln>
            <a:noFill/>
          </a:ln>
        </p:spPr>
      </p:pic>
      <p:sp>
        <p:nvSpPr>
          <p:cNvPr id="167" name="Google Shape;167;p18"/>
          <p:cNvSpPr/>
          <p:nvPr/>
        </p:nvSpPr>
        <p:spPr>
          <a:xfrm>
            <a:off x="4652857" y="2188045"/>
            <a:ext cx="2248500" cy="27234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6961432" y="2188045"/>
            <a:ext cx="2142600" cy="27234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txBox="1"/>
          <p:nvPr/>
        </p:nvSpPr>
        <p:spPr>
          <a:xfrm>
            <a:off x="4774350" y="2233126"/>
            <a:ext cx="2005500" cy="1025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00">
                <a:latin typeface="Lato"/>
                <a:ea typeface="Lato"/>
                <a:cs typeface="Lato"/>
                <a:sym typeface="Lato"/>
              </a:rPr>
              <a:t>In order to cover all the different perspectives we had on the ML model it was required to explore external data that had to be manipulated to fit within the project</a:t>
            </a:r>
            <a:endParaRPr sz="1000">
              <a:latin typeface="Lato"/>
              <a:ea typeface="Lato"/>
              <a:cs typeface="Lato"/>
              <a:sym typeface="Lato"/>
            </a:endParaRPr>
          </a:p>
          <a:p>
            <a:pPr marL="0" lvl="0" indent="0" algn="just" rtl="0">
              <a:spcBef>
                <a:spcPts val="0"/>
              </a:spcBef>
              <a:spcAft>
                <a:spcPts val="0"/>
              </a:spcAft>
              <a:buNone/>
            </a:pPr>
            <a:r>
              <a:rPr lang="en" sz="1000">
                <a:latin typeface="Lato"/>
                <a:ea typeface="Lato"/>
                <a:cs typeface="Lato"/>
                <a:sym typeface="Lato"/>
              </a:rPr>
              <a:t>Tools:</a:t>
            </a:r>
            <a:endParaRPr sz="1000">
              <a:latin typeface="Lato"/>
              <a:ea typeface="Lato"/>
              <a:cs typeface="Lato"/>
              <a:sym typeface="Lato"/>
            </a:endParaRPr>
          </a:p>
        </p:txBody>
      </p:sp>
      <p:sp>
        <p:nvSpPr>
          <p:cNvPr id="170" name="Google Shape;170;p18"/>
          <p:cNvSpPr txBox="1"/>
          <p:nvPr/>
        </p:nvSpPr>
        <p:spPr>
          <a:xfrm>
            <a:off x="7029975" y="2233126"/>
            <a:ext cx="2005500" cy="1025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00">
                <a:latin typeface="Lato"/>
                <a:ea typeface="Lato"/>
                <a:cs typeface="Lato"/>
                <a:sym typeface="Lato"/>
              </a:rPr>
              <a:t>On the final stage, once all the workflow had been achieved successfully we finally proceeded to design and build the ML models would fulfill the prediction needs.</a:t>
            </a:r>
            <a:endParaRPr sz="1000">
              <a:latin typeface="Lato"/>
              <a:ea typeface="Lato"/>
              <a:cs typeface="Lato"/>
              <a:sym typeface="Lato"/>
            </a:endParaRPr>
          </a:p>
          <a:p>
            <a:pPr marL="0" lvl="0" indent="0" algn="just" rtl="0">
              <a:spcBef>
                <a:spcPts val="0"/>
              </a:spcBef>
              <a:spcAft>
                <a:spcPts val="0"/>
              </a:spcAft>
              <a:buNone/>
            </a:pPr>
            <a:r>
              <a:rPr lang="en" sz="1000">
                <a:latin typeface="Lato"/>
                <a:ea typeface="Lato"/>
                <a:cs typeface="Lato"/>
                <a:sym typeface="Lato"/>
              </a:rPr>
              <a:t>Tools:</a:t>
            </a:r>
            <a:endParaRPr sz="1000">
              <a:latin typeface="Lato"/>
              <a:ea typeface="Lato"/>
              <a:cs typeface="Lato"/>
              <a:sym typeface="Lato"/>
            </a:endParaRPr>
          </a:p>
        </p:txBody>
      </p:sp>
      <p:sp>
        <p:nvSpPr>
          <p:cNvPr id="171" name="Google Shape;171;p18"/>
          <p:cNvSpPr txBox="1"/>
          <p:nvPr/>
        </p:nvSpPr>
        <p:spPr>
          <a:xfrm>
            <a:off x="5782782" y="4014295"/>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latin typeface="Open Sans"/>
                <a:ea typeface="Open Sans"/>
                <a:cs typeface="Open Sans"/>
                <a:sym typeface="Open Sans"/>
              </a:rPr>
              <a:t>Cloud Dataflow</a:t>
            </a:r>
            <a:endParaRPr/>
          </a:p>
        </p:txBody>
      </p:sp>
      <p:sp>
        <p:nvSpPr>
          <p:cNvPr id="172" name="Google Shape;172;p18"/>
          <p:cNvSpPr txBox="1"/>
          <p:nvPr/>
        </p:nvSpPr>
        <p:spPr>
          <a:xfrm>
            <a:off x="4888232" y="4014295"/>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latin typeface="Open Sans"/>
                <a:ea typeface="Open Sans"/>
                <a:cs typeface="Open Sans"/>
                <a:sym typeface="Open Sans"/>
              </a:rPr>
              <a:t>Cloud Datalab</a:t>
            </a:r>
            <a:endParaRPr/>
          </a:p>
        </p:txBody>
      </p:sp>
      <p:pic>
        <p:nvPicPr>
          <p:cNvPr id="173" name="Google Shape;173;p18" descr="Cloud-Dataflow.png"/>
          <p:cNvPicPr preferRelativeResize="0"/>
          <p:nvPr/>
        </p:nvPicPr>
        <p:blipFill rotWithShape="1">
          <a:blip r:embed="rId7">
            <a:alphaModFix/>
          </a:blip>
          <a:srcRect t="5092" b="5092"/>
          <a:stretch/>
        </p:blipFill>
        <p:spPr>
          <a:xfrm>
            <a:off x="5817131" y="3520896"/>
            <a:ext cx="530400" cy="476400"/>
          </a:xfrm>
          <a:prstGeom prst="rect">
            <a:avLst/>
          </a:prstGeom>
          <a:noFill/>
          <a:ln>
            <a:noFill/>
          </a:ln>
        </p:spPr>
      </p:pic>
      <p:pic>
        <p:nvPicPr>
          <p:cNvPr id="174" name="Google Shape;174;p18" descr="Cloud-Datalab.png"/>
          <p:cNvPicPr preferRelativeResize="0"/>
          <p:nvPr/>
        </p:nvPicPr>
        <p:blipFill rotWithShape="1">
          <a:blip r:embed="rId8">
            <a:alphaModFix/>
          </a:blip>
          <a:srcRect t="5092" b="5092"/>
          <a:stretch/>
        </p:blipFill>
        <p:spPr>
          <a:xfrm>
            <a:off x="4922133" y="3520894"/>
            <a:ext cx="530400" cy="476400"/>
          </a:xfrm>
          <a:prstGeom prst="rect">
            <a:avLst/>
          </a:prstGeom>
          <a:noFill/>
          <a:ln>
            <a:noFill/>
          </a:ln>
        </p:spPr>
      </p:pic>
      <p:pic>
        <p:nvPicPr>
          <p:cNvPr id="175" name="Google Shape;175;p18"/>
          <p:cNvPicPr preferRelativeResize="0"/>
          <p:nvPr/>
        </p:nvPicPr>
        <p:blipFill>
          <a:blip r:embed="rId4">
            <a:alphaModFix/>
          </a:blip>
          <a:stretch>
            <a:fillRect/>
          </a:stretch>
        </p:blipFill>
        <p:spPr>
          <a:xfrm>
            <a:off x="5383207" y="4281496"/>
            <a:ext cx="476402" cy="476402"/>
          </a:xfrm>
          <a:prstGeom prst="rect">
            <a:avLst/>
          </a:prstGeom>
          <a:noFill/>
          <a:ln>
            <a:noFill/>
          </a:ln>
        </p:spPr>
      </p:pic>
      <p:sp>
        <p:nvSpPr>
          <p:cNvPr id="176" name="Google Shape;176;p18"/>
          <p:cNvSpPr txBox="1"/>
          <p:nvPr/>
        </p:nvSpPr>
        <p:spPr>
          <a:xfrm>
            <a:off x="7189657" y="4014295"/>
            <a:ext cx="599100" cy="250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808080"/>
              </a:buClr>
              <a:buFont typeface="Open Sans"/>
              <a:buNone/>
            </a:pPr>
            <a:r>
              <a:rPr lang="en" sz="700" b="1" i="0" u="none" strike="noStrike" cap="none">
                <a:latin typeface="Open Sans"/>
                <a:ea typeface="Open Sans"/>
                <a:cs typeface="Open Sans"/>
                <a:sym typeface="Open Sans"/>
              </a:rPr>
              <a:t>Cloud Datalab</a:t>
            </a:r>
            <a:endParaRPr/>
          </a:p>
        </p:txBody>
      </p:sp>
      <p:pic>
        <p:nvPicPr>
          <p:cNvPr id="177" name="Google Shape;177;p18" descr="Cloud-Datalab.png"/>
          <p:cNvPicPr preferRelativeResize="0"/>
          <p:nvPr/>
        </p:nvPicPr>
        <p:blipFill rotWithShape="1">
          <a:blip r:embed="rId8">
            <a:alphaModFix/>
          </a:blip>
          <a:srcRect t="5092" b="5092"/>
          <a:stretch/>
        </p:blipFill>
        <p:spPr>
          <a:xfrm>
            <a:off x="7223558" y="3520894"/>
            <a:ext cx="530400" cy="476400"/>
          </a:xfrm>
          <a:prstGeom prst="rect">
            <a:avLst/>
          </a:prstGeom>
          <a:noFill/>
          <a:ln>
            <a:noFill/>
          </a:ln>
        </p:spPr>
      </p:pic>
      <p:pic>
        <p:nvPicPr>
          <p:cNvPr id="178" name="Google Shape;178;p18"/>
          <p:cNvPicPr preferRelativeResize="0"/>
          <p:nvPr/>
        </p:nvPicPr>
        <p:blipFill>
          <a:blip r:embed="rId4">
            <a:alphaModFix/>
          </a:blip>
          <a:stretch>
            <a:fillRect/>
          </a:stretch>
        </p:blipFill>
        <p:spPr>
          <a:xfrm>
            <a:off x="8077056" y="3520895"/>
            <a:ext cx="593424" cy="593424"/>
          </a:xfrm>
          <a:prstGeom prst="rect">
            <a:avLst/>
          </a:prstGeom>
          <a:noFill/>
          <a:ln>
            <a:noFill/>
          </a:ln>
        </p:spPr>
      </p:pic>
      <p:sp>
        <p:nvSpPr>
          <p:cNvPr id="179" name="Google Shape;179;p18"/>
          <p:cNvSpPr txBox="1"/>
          <p:nvPr/>
        </p:nvSpPr>
        <p:spPr>
          <a:xfrm>
            <a:off x="710050" y="883800"/>
            <a:ext cx="36408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Lato"/>
                <a:ea typeface="Lato"/>
                <a:cs typeface="Lato"/>
                <a:sym typeface="Lato"/>
              </a:rPr>
              <a:t>Google Cloud Platform &amp; Alteryx</a:t>
            </a:r>
            <a:endParaRPr>
              <a:solidFill>
                <a:srgbClr val="4343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9"/>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txBox="1">
            <a:spLocks noGrp="1"/>
          </p:cNvSpPr>
          <p:nvPr>
            <p:ph type="subTitle" idx="4294967295"/>
          </p:nvPr>
        </p:nvSpPr>
        <p:spPr>
          <a:xfrm>
            <a:off x="227625" y="107950"/>
            <a:ext cx="85632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01  - ASSUMPTIONS</a:t>
            </a:r>
            <a:endParaRPr sz="3000"/>
          </a:p>
        </p:txBody>
      </p:sp>
      <p:cxnSp>
        <p:nvCxnSpPr>
          <p:cNvPr id="186" name="Google Shape;186;p19"/>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187" name="Google Shape;187;p19"/>
          <p:cNvSpPr/>
          <p:nvPr/>
        </p:nvSpPr>
        <p:spPr>
          <a:xfrm>
            <a:off x="323379" y="1008499"/>
            <a:ext cx="823500" cy="9738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88" name="Google Shape;188;p19"/>
          <p:cNvSpPr txBox="1"/>
          <p:nvPr/>
        </p:nvSpPr>
        <p:spPr>
          <a:xfrm>
            <a:off x="1319650" y="883809"/>
            <a:ext cx="7169700" cy="40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House Risk Level - based on distance from fire incident</a:t>
            </a:r>
            <a:endParaRPr sz="1800" b="1">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AutoNum type="arabicPeriod"/>
            </a:pPr>
            <a:r>
              <a:rPr lang="en">
                <a:latin typeface="Lato"/>
                <a:ea typeface="Lato"/>
                <a:cs typeface="Lato"/>
                <a:sym typeface="Lato"/>
              </a:rPr>
              <a:t>Sample Centris data </a:t>
            </a:r>
            <a:endParaRPr>
              <a:latin typeface="Lato"/>
              <a:ea typeface="Lato"/>
              <a:cs typeface="Lato"/>
              <a:sym typeface="Lato"/>
            </a:endParaRPr>
          </a:p>
          <a:p>
            <a:pPr marL="914400" lvl="1" indent="-317500" algn="l" rtl="0">
              <a:lnSpc>
                <a:spcPct val="115000"/>
              </a:lnSpc>
              <a:spcBef>
                <a:spcPts val="0"/>
              </a:spcBef>
              <a:spcAft>
                <a:spcPts val="0"/>
              </a:spcAft>
              <a:buSzPts val="1400"/>
              <a:buFont typeface="Lato"/>
              <a:buChar char="○"/>
            </a:pPr>
            <a:r>
              <a:rPr lang="en">
                <a:latin typeface="Lato"/>
                <a:ea typeface="Lato"/>
                <a:cs typeface="Lato"/>
                <a:sym typeface="Lato"/>
              </a:rPr>
              <a:t>The model considered some Montreal houses only – discarded other types of constructions e.g. schools, commercial buildings, etc.</a:t>
            </a:r>
            <a:endParaRPr>
              <a:latin typeface="Lato"/>
              <a:ea typeface="Lato"/>
              <a:cs typeface="Lato"/>
              <a:sym typeface="Lato"/>
            </a:endParaRPr>
          </a:p>
          <a:p>
            <a:pPr marL="914400" lvl="0" indent="0" algn="l" rtl="0">
              <a:lnSpc>
                <a:spcPct val="115000"/>
              </a:lnSpc>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Used fire incidents only – discarded other types of incidents e.g. flood, traffic accident, etc.</a:t>
            </a:r>
            <a:endParaRPr>
              <a:latin typeface="Lato"/>
              <a:ea typeface="Lato"/>
              <a:cs typeface="Lato"/>
              <a:sym typeface="Lato"/>
            </a:endParaRPr>
          </a:p>
          <a:p>
            <a:pPr marL="457200" lvl="0" indent="0" algn="l" rtl="0">
              <a:lnSpc>
                <a:spcPct val="115000"/>
              </a:lnSpc>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AutoNum type="arabicPeriod"/>
            </a:pPr>
            <a:r>
              <a:rPr lang="en">
                <a:latin typeface="Lato"/>
                <a:ea typeface="Lato"/>
                <a:cs typeface="Lato"/>
                <a:sym typeface="Lato"/>
              </a:rPr>
              <a:t>Used house’s characteristics only as the features for the model, such as lot size, borough, year built, price, etc. – did not use external additional data</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txBox="1">
            <a:spLocks noGrp="1"/>
          </p:cNvSpPr>
          <p:nvPr>
            <p:ph type="subTitle" idx="4294967295"/>
          </p:nvPr>
        </p:nvSpPr>
        <p:spPr>
          <a:xfrm>
            <a:off x="227625" y="107950"/>
            <a:ext cx="85632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01  - ASSUMPTIONS</a:t>
            </a:r>
            <a:endParaRPr sz="3000"/>
          </a:p>
        </p:txBody>
      </p:sp>
      <p:cxnSp>
        <p:nvCxnSpPr>
          <p:cNvPr id="195" name="Google Shape;195;p20"/>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196" name="Google Shape;196;p20"/>
          <p:cNvSpPr/>
          <p:nvPr/>
        </p:nvSpPr>
        <p:spPr>
          <a:xfrm>
            <a:off x="323379" y="1008499"/>
            <a:ext cx="823500" cy="9738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97" name="Google Shape;197;p20"/>
          <p:cNvSpPr txBox="1"/>
          <p:nvPr/>
        </p:nvSpPr>
        <p:spPr>
          <a:xfrm>
            <a:off x="1218850" y="738325"/>
            <a:ext cx="74547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Lato"/>
                <a:ea typeface="Lato"/>
                <a:cs typeface="Lato"/>
                <a:sym typeface="Lato"/>
              </a:rPr>
              <a:t>Assign house fire risk level based on distances from past fires</a:t>
            </a:r>
            <a:endParaRPr>
              <a:solidFill>
                <a:srgbClr val="434343"/>
              </a:solidFill>
              <a:latin typeface="Lato"/>
              <a:ea typeface="Lato"/>
              <a:cs typeface="Lato"/>
              <a:sym typeface="Lato"/>
            </a:endParaRPr>
          </a:p>
        </p:txBody>
      </p:sp>
      <p:pic>
        <p:nvPicPr>
          <p:cNvPr id="198" name="Google Shape;198;p20"/>
          <p:cNvPicPr preferRelativeResize="0"/>
          <p:nvPr/>
        </p:nvPicPr>
        <p:blipFill>
          <a:blip r:embed="rId3">
            <a:alphaModFix/>
          </a:blip>
          <a:stretch>
            <a:fillRect/>
          </a:stretch>
        </p:blipFill>
        <p:spPr>
          <a:xfrm>
            <a:off x="1283525" y="1122925"/>
            <a:ext cx="7701800" cy="3948601"/>
          </a:xfrm>
          <a:prstGeom prst="rect">
            <a:avLst/>
          </a:prstGeom>
          <a:noFill/>
          <a:ln>
            <a:noFill/>
          </a:ln>
        </p:spPr>
      </p:pic>
      <p:pic>
        <p:nvPicPr>
          <p:cNvPr id="199" name="Google Shape;199;p20"/>
          <p:cNvPicPr preferRelativeResize="0"/>
          <p:nvPr/>
        </p:nvPicPr>
        <p:blipFill>
          <a:blip r:embed="rId4">
            <a:alphaModFix/>
          </a:blip>
          <a:stretch>
            <a:fillRect/>
          </a:stretch>
        </p:blipFill>
        <p:spPr>
          <a:xfrm>
            <a:off x="4852837" y="1153850"/>
            <a:ext cx="4126125" cy="274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01 - DATA PREPROCESSING</a:t>
            </a:r>
            <a:endParaRPr sz="3000"/>
          </a:p>
        </p:txBody>
      </p:sp>
      <p:cxnSp>
        <p:nvCxnSpPr>
          <p:cNvPr id="206" name="Google Shape;206;p21"/>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sp>
        <p:nvSpPr>
          <p:cNvPr id="207" name="Google Shape;207;p21"/>
          <p:cNvSpPr/>
          <p:nvPr/>
        </p:nvSpPr>
        <p:spPr>
          <a:xfrm>
            <a:off x="323379" y="1008499"/>
            <a:ext cx="823500" cy="9738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08" name="Google Shape;208;p21"/>
          <p:cNvSpPr/>
          <p:nvPr/>
        </p:nvSpPr>
        <p:spPr>
          <a:xfrm>
            <a:off x="1263875" y="1824425"/>
            <a:ext cx="7689600" cy="24414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7189275" y="3394600"/>
            <a:ext cx="1573800" cy="54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rPr>
              <a:t>ML modeling &amp; prediction</a:t>
            </a:r>
            <a:endParaRPr>
              <a:solidFill>
                <a:srgbClr val="434343"/>
              </a:solidFill>
            </a:endParaRPr>
          </a:p>
        </p:txBody>
      </p:sp>
      <p:sp>
        <p:nvSpPr>
          <p:cNvPr id="210" name="Google Shape;210;p21"/>
          <p:cNvSpPr/>
          <p:nvPr/>
        </p:nvSpPr>
        <p:spPr>
          <a:xfrm>
            <a:off x="1440275" y="3394600"/>
            <a:ext cx="1527600" cy="54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rPr>
              <a:t>Centris data</a:t>
            </a:r>
            <a:endParaRPr>
              <a:solidFill>
                <a:srgbClr val="434343"/>
              </a:solidFill>
            </a:endParaRPr>
          </a:p>
        </p:txBody>
      </p:sp>
      <p:sp>
        <p:nvSpPr>
          <p:cNvPr id="211" name="Google Shape;211;p21"/>
          <p:cNvSpPr/>
          <p:nvPr/>
        </p:nvSpPr>
        <p:spPr>
          <a:xfrm>
            <a:off x="3239008" y="3394600"/>
            <a:ext cx="1704000" cy="54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rPr>
              <a:t>Join and clean raw data</a:t>
            </a:r>
            <a:endParaRPr>
              <a:solidFill>
                <a:srgbClr val="434343"/>
              </a:solidFill>
            </a:endParaRPr>
          </a:p>
        </p:txBody>
      </p:sp>
      <p:sp>
        <p:nvSpPr>
          <p:cNvPr id="212" name="Google Shape;212;p21"/>
          <p:cNvSpPr/>
          <p:nvPr/>
        </p:nvSpPr>
        <p:spPr>
          <a:xfrm>
            <a:off x="5216980" y="3394600"/>
            <a:ext cx="1704000" cy="54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rPr>
              <a:t>House data with risk level</a:t>
            </a:r>
            <a:endParaRPr>
              <a:solidFill>
                <a:srgbClr val="434343"/>
              </a:solidFill>
            </a:endParaRPr>
          </a:p>
        </p:txBody>
      </p:sp>
      <p:sp>
        <p:nvSpPr>
          <p:cNvPr id="213" name="Google Shape;213;p21"/>
          <p:cNvSpPr/>
          <p:nvPr/>
        </p:nvSpPr>
        <p:spPr>
          <a:xfrm>
            <a:off x="5216980" y="2080325"/>
            <a:ext cx="1704000" cy="54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rPr>
              <a:t>Fire Incident data</a:t>
            </a:r>
            <a:endParaRPr>
              <a:solidFill>
                <a:srgbClr val="434343"/>
              </a:solidFill>
            </a:endParaRPr>
          </a:p>
        </p:txBody>
      </p:sp>
      <p:sp>
        <p:nvSpPr>
          <p:cNvPr id="214" name="Google Shape;214;p21"/>
          <p:cNvSpPr txBox="1"/>
          <p:nvPr/>
        </p:nvSpPr>
        <p:spPr>
          <a:xfrm>
            <a:off x="1378525" y="3002980"/>
            <a:ext cx="1527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Java Application</a:t>
            </a:r>
            <a:endParaRPr>
              <a:latin typeface="Lato"/>
              <a:ea typeface="Lato"/>
              <a:cs typeface="Lato"/>
              <a:sym typeface="Lato"/>
            </a:endParaRPr>
          </a:p>
        </p:txBody>
      </p:sp>
      <p:sp>
        <p:nvSpPr>
          <p:cNvPr id="215" name="Google Shape;215;p21"/>
          <p:cNvSpPr txBox="1"/>
          <p:nvPr/>
        </p:nvSpPr>
        <p:spPr>
          <a:xfrm>
            <a:off x="7103900" y="3005800"/>
            <a:ext cx="8235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Python</a:t>
            </a:r>
            <a:endParaRPr>
              <a:latin typeface="Lato"/>
              <a:ea typeface="Lato"/>
              <a:cs typeface="Lato"/>
              <a:sym typeface="Lato"/>
            </a:endParaRPr>
          </a:p>
        </p:txBody>
      </p:sp>
      <p:cxnSp>
        <p:nvCxnSpPr>
          <p:cNvPr id="216" name="Google Shape;216;p21"/>
          <p:cNvCxnSpPr>
            <a:stCxn id="213" idx="2"/>
            <a:endCxn id="212" idx="0"/>
          </p:cNvCxnSpPr>
          <p:nvPr/>
        </p:nvCxnSpPr>
        <p:spPr>
          <a:xfrm>
            <a:off x="6068980" y="2621525"/>
            <a:ext cx="0" cy="773100"/>
          </a:xfrm>
          <a:prstGeom prst="straightConnector1">
            <a:avLst/>
          </a:prstGeom>
          <a:noFill/>
          <a:ln w="9525" cap="flat" cmpd="sng">
            <a:solidFill>
              <a:srgbClr val="434343"/>
            </a:solidFill>
            <a:prstDash val="solid"/>
            <a:round/>
            <a:headEnd type="none" w="med" len="med"/>
            <a:tailEnd type="triangle" w="med" len="med"/>
          </a:ln>
        </p:spPr>
      </p:cxnSp>
      <p:sp>
        <p:nvSpPr>
          <p:cNvPr id="217" name="Google Shape;217;p21"/>
          <p:cNvSpPr/>
          <p:nvPr/>
        </p:nvSpPr>
        <p:spPr>
          <a:xfrm>
            <a:off x="1409700" y="3061100"/>
            <a:ext cx="5548800" cy="1001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7152327" y="3061100"/>
            <a:ext cx="1655700" cy="10017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p21"/>
          <p:cNvCxnSpPr>
            <a:stCxn id="210" idx="3"/>
            <a:endCxn id="211" idx="1"/>
          </p:cNvCxnSpPr>
          <p:nvPr/>
        </p:nvCxnSpPr>
        <p:spPr>
          <a:xfrm>
            <a:off x="2967875" y="3665200"/>
            <a:ext cx="271200" cy="0"/>
          </a:xfrm>
          <a:prstGeom prst="straightConnector1">
            <a:avLst/>
          </a:prstGeom>
          <a:noFill/>
          <a:ln w="9525" cap="flat" cmpd="sng">
            <a:solidFill>
              <a:srgbClr val="434343"/>
            </a:solidFill>
            <a:prstDash val="solid"/>
            <a:round/>
            <a:headEnd type="none" w="med" len="med"/>
            <a:tailEnd type="triangle" w="med" len="med"/>
          </a:ln>
        </p:spPr>
      </p:cxnSp>
      <p:cxnSp>
        <p:nvCxnSpPr>
          <p:cNvPr id="220" name="Google Shape;220;p21"/>
          <p:cNvCxnSpPr>
            <a:stCxn id="211" idx="3"/>
            <a:endCxn id="212" idx="1"/>
          </p:cNvCxnSpPr>
          <p:nvPr/>
        </p:nvCxnSpPr>
        <p:spPr>
          <a:xfrm>
            <a:off x="4943008" y="3665200"/>
            <a:ext cx="273900" cy="0"/>
          </a:xfrm>
          <a:prstGeom prst="straightConnector1">
            <a:avLst/>
          </a:prstGeom>
          <a:noFill/>
          <a:ln w="9525" cap="flat" cmpd="sng">
            <a:solidFill>
              <a:srgbClr val="434343"/>
            </a:solidFill>
            <a:prstDash val="solid"/>
            <a:round/>
            <a:headEnd type="none" w="med" len="med"/>
            <a:tailEnd type="triangle" w="med" len="med"/>
          </a:ln>
        </p:spPr>
      </p:cxnSp>
      <p:cxnSp>
        <p:nvCxnSpPr>
          <p:cNvPr id="221" name="Google Shape;221;p21"/>
          <p:cNvCxnSpPr>
            <a:stCxn id="212" idx="3"/>
            <a:endCxn id="209" idx="1"/>
          </p:cNvCxnSpPr>
          <p:nvPr/>
        </p:nvCxnSpPr>
        <p:spPr>
          <a:xfrm>
            <a:off x="6920980" y="3665200"/>
            <a:ext cx="268200" cy="0"/>
          </a:xfrm>
          <a:prstGeom prst="straightConnector1">
            <a:avLst/>
          </a:prstGeom>
          <a:noFill/>
          <a:ln w="9525" cap="flat" cmpd="sng">
            <a:solidFill>
              <a:srgbClr val="434343"/>
            </a:solidFill>
            <a:prstDash val="solid"/>
            <a:round/>
            <a:headEnd type="none" w="med" len="med"/>
            <a:tailEnd type="triangle" w="med" len="med"/>
          </a:ln>
        </p:spPr>
      </p:cxnSp>
      <p:sp>
        <p:nvSpPr>
          <p:cNvPr id="222" name="Google Shape;222;p21"/>
          <p:cNvSpPr txBox="1"/>
          <p:nvPr/>
        </p:nvSpPr>
        <p:spPr>
          <a:xfrm>
            <a:off x="1263875" y="1347925"/>
            <a:ext cx="18228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Lato"/>
                <a:ea typeface="Lato"/>
                <a:cs typeface="Lato"/>
                <a:sym typeface="Lato"/>
              </a:rPr>
              <a:t>Data Pipeline</a:t>
            </a:r>
            <a:endParaRPr sz="900">
              <a:solidFill>
                <a:srgbClr val="434343"/>
              </a:solidFill>
            </a:endParaRPr>
          </a:p>
          <a:p>
            <a:pPr marL="0" lvl="0" indent="0" algn="l" rtl="0">
              <a:spcBef>
                <a:spcPts val="0"/>
              </a:spcBef>
              <a:spcAft>
                <a:spcPts val="0"/>
              </a:spcAft>
              <a:buNone/>
            </a:pPr>
            <a:endParaRPr>
              <a:solidFill>
                <a:srgbClr val="43434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2"/>
          <p:cNvSpPr/>
          <p:nvPr/>
        </p:nvSpPr>
        <p:spPr>
          <a:xfrm>
            <a:off x="0" y="-15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txBox="1">
            <a:spLocks noGrp="1"/>
          </p:cNvSpPr>
          <p:nvPr>
            <p:ph type="subTitle" idx="4294967295"/>
          </p:nvPr>
        </p:nvSpPr>
        <p:spPr>
          <a:xfrm>
            <a:off x="227625" y="107950"/>
            <a:ext cx="736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MODEL 01 - FINDINGS &amp; RESULTS</a:t>
            </a:r>
            <a:endParaRPr sz="3000"/>
          </a:p>
        </p:txBody>
      </p:sp>
      <p:cxnSp>
        <p:nvCxnSpPr>
          <p:cNvPr id="229" name="Google Shape;229;p22"/>
          <p:cNvCxnSpPr/>
          <p:nvPr/>
        </p:nvCxnSpPr>
        <p:spPr>
          <a:xfrm>
            <a:off x="323375" y="825825"/>
            <a:ext cx="864300" cy="6000"/>
          </a:xfrm>
          <a:prstGeom prst="straightConnector1">
            <a:avLst/>
          </a:prstGeom>
          <a:noFill/>
          <a:ln w="28575" cap="flat" cmpd="sng">
            <a:solidFill>
              <a:schemeClr val="dk1"/>
            </a:solidFill>
            <a:prstDash val="solid"/>
            <a:round/>
            <a:headEnd type="none" w="med" len="med"/>
            <a:tailEnd type="none" w="med" len="med"/>
          </a:ln>
        </p:spPr>
      </p:cxnSp>
      <p:pic>
        <p:nvPicPr>
          <p:cNvPr id="230" name="Google Shape;230;p22"/>
          <p:cNvPicPr preferRelativeResize="0"/>
          <p:nvPr/>
        </p:nvPicPr>
        <p:blipFill>
          <a:blip r:embed="rId3">
            <a:alphaModFix/>
          </a:blip>
          <a:stretch>
            <a:fillRect/>
          </a:stretch>
        </p:blipFill>
        <p:spPr>
          <a:xfrm>
            <a:off x="323377" y="1249615"/>
            <a:ext cx="3924600" cy="2706625"/>
          </a:xfrm>
          <a:prstGeom prst="rect">
            <a:avLst/>
          </a:prstGeom>
          <a:noFill/>
          <a:ln>
            <a:noFill/>
          </a:ln>
        </p:spPr>
      </p:pic>
      <p:sp>
        <p:nvSpPr>
          <p:cNvPr id="231" name="Google Shape;231;p22"/>
          <p:cNvSpPr txBox="1"/>
          <p:nvPr/>
        </p:nvSpPr>
        <p:spPr>
          <a:xfrm>
            <a:off x="323375" y="890725"/>
            <a:ext cx="30849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Lato"/>
                <a:ea typeface="Lato"/>
                <a:cs typeface="Lato"/>
                <a:sym typeface="Lato"/>
              </a:rPr>
              <a:t>Feature Importance</a:t>
            </a:r>
            <a:endParaRPr>
              <a:solidFill>
                <a:srgbClr val="434343"/>
              </a:solidFill>
              <a:latin typeface="Lato"/>
              <a:ea typeface="Lato"/>
              <a:cs typeface="Lato"/>
              <a:sym typeface="Lato"/>
            </a:endParaRPr>
          </a:p>
        </p:txBody>
      </p:sp>
      <p:sp>
        <p:nvSpPr>
          <p:cNvPr id="232" name="Google Shape;232;p22"/>
          <p:cNvSpPr txBox="1"/>
          <p:nvPr/>
        </p:nvSpPr>
        <p:spPr>
          <a:xfrm>
            <a:off x="323375" y="3924875"/>
            <a:ext cx="2804400" cy="12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latin typeface="Lato"/>
                <a:ea typeface="Lato"/>
                <a:cs typeface="Lato"/>
                <a:sym typeface="Lato"/>
              </a:rPr>
              <a:t>Model statistics summary</a:t>
            </a:r>
            <a:endParaRPr sz="1100" b="1">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100">
                <a:latin typeface="Lato"/>
                <a:ea typeface="Lato"/>
                <a:cs typeface="Lato"/>
                <a:sym typeface="Lato"/>
              </a:rPr>
              <a:t>Mean Absolute Error: 1.03</a:t>
            </a:r>
            <a:endParaRPr sz="110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100">
                <a:latin typeface="Lato"/>
                <a:ea typeface="Lato"/>
                <a:cs typeface="Lato"/>
                <a:sym typeface="Lato"/>
              </a:rPr>
              <a:t>Mean Squared Error: 3.26</a:t>
            </a:r>
            <a:endParaRPr sz="110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100">
                <a:latin typeface="Lato"/>
                <a:ea typeface="Lato"/>
                <a:cs typeface="Lato"/>
                <a:sym typeface="Lato"/>
              </a:rPr>
              <a:t>Root Mean Squared Error: 1.80</a:t>
            </a:r>
            <a:endParaRPr sz="1100">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R2_score:  0.59</a:t>
            </a:r>
            <a:endParaRPr sz="1100">
              <a:latin typeface="Lato"/>
              <a:ea typeface="Lato"/>
              <a:cs typeface="Lato"/>
              <a:sym typeface="Lato"/>
            </a:endParaRPr>
          </a:p>
        </p:txBody>
      </p:sp>
      <p:pic>
        <p:nvPicPr>
          <p:cNvPr id="233" name="Google Shape;233;p22"/>
          <p:cNvPicPr preferRelativeResize="0"/>
          <p:nvPr/>
        </p:nvPicPr>
        <p:blipFill>
          <a:blip r:embed="rId4">
            <a:alphaModFix/>
          </a:blip>
          <a:stretch>
            <a:fillRect/>
          </a:stretch>
        </p:blipFill>
        <p:spPr>
          <a:xfrm>
            <a:off x="4353800" y="1249615"/>
            <a:ext cx="4621950" cy="3076693"/>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1804</Words>
  <Application>Microsoft Macintosh PowerPoint</Application>
  <PresentationFormat>On-screen Show (16:9)</PresentationFormat>
  <Paragraphs>311</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Open Sans</vt:lpstr>
      <vt:lpstr>Courier New</vt:lpstr>
      <vt:lpstr>Roboto Thin</vt:lpstr>
      <vt:lpstr>Roboto</vt:lpstr>
      <vt:lpstr>Raleway</vt:lpstr>
      <vt:lpstr>Arial</vt:lpstr>
      <vt:lpstr>Lato</vt:lpstr>
      <vt:lpstr>Calibri</vt:lpstr>
      <vt:lpstr>Streamline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Carlos Ferreira</cp:lastModifiedBy>
  <cp:revision>1</cp:revision>
  <dcterms:modified xsi:type="dcterms:W3CDTF">2019-03-18T09:58:56Z</dcterms:modified>
</cp:coreProperties>
</file>